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
  </p:notesMasterIdLst>
  <p:handoutMasterIdLst>
    <p:handoutMasterId r:id="rId22"/>
  </p:handoutMasterIdLst>
  <p:sldIdLst>
    <p:sldId id="554" r:id="rId2"/>
    <p:sldId id="556" r:id="rId3"/>
    <p:sldId id="555" r:id="rId4"/>
    <p:sldId id="559" r:id="rId5"/>
    <p:sldId id="538" r:id="rId6"/>
    <p:sldId id="557" r:id="rId7"/>
    <p:sldId id="558" r:id="rId8"/>
    <p:sldId id="540" r:id="rId9"/>
    <p:sldId id="541" r:id="rId10"/>
    <p:sldId id="542" r:id="rId11"/>
    <p:sldId id="543" r:id="rId12"/>
    <p:sldId id="544" r:id="rId13"/>
    <p:sldId id="545" r:id="rId14"/>
    <p:sldId id="546" r:id="rId15"/>
    <p:sldId id="547" r:id="rId16"/>
    <p:sldId id="548" r:id="rId17"/>
    <p:sldId id="549" r:id="rId18"/>
    <p:sldId id="552" r:id="rId19"/>
    <p:sldId id="553"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DCFDBB"/>
    <a:srgbClr val="CEEAB0"/>
    <a:srgbClr val="D4D4FC"/>
    <a:srgbClr val="CFCFDF"/>
    <a:srgbClr val="FF9999"/>
    <a:srgbClr val="FF6600"/>
    <a:srgbClr val="ECECFE"/>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1" autoAdjust="0"/>
    <p:restoredTop sz="79710" autoAdjust="0"/>
  </p:normalViewPr>
  <p:slideViewPr>
    <p:cSldViewPr>
      <p:cViewPr varScale="1">
        <p:scale>
          <a:sx n="58" d="100"/>
          <a:sy n="58" d="100"/>
        </p:scale>
        <p:origin x="-8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GSKBACBFS001\GIS$\Active\RAM_DataProcessing\DerivedData\NCCSC\DV_2010_NDVIGreenUps.tif.vat.dbf"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GSKBACBFS001\GIS$\Active\RAM_DataProcessing\DerivedData\NCCSC\DV_2010_NDVIGreenUps_NoS2Pixels.tif.vat.dbf"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Green Up Date - Pixel Count by Day</a:t>
            </a:r>
            <a:r>
              <a:rPr lang="en-US" baseline="0"/>
              <a:t> of Year (2010)</a:t>
            </a:r>
            <a:endParaRPr lang="en-US"/>
          </a:p>
        </c:rich>
      </c:tx>
      <c:layout>
        <c:manualLayout>
          <c:xMode val="edge"/>
          <c:yMode val="edge"/>
          <c:x val="0.16156297364237929"/>
          <c:y val="3.6640086655834715E-2"/>
        </c:manualLayout>
      </c:layout>
      <c:overlay val="0"/>
    </c:title>
    <c:autoTitleDeleted val="0"/>
    <c:plotArea>
      <c:layout/>
      <c:barChart>
        <c:barDir val="col"/>
        <c:grouping val="clustered"/>
        <c:varyColors val="0"/>
        <c:ser>
          <c:idx val="0"/>
          <c:order val="0"/>
          <c:tx>
            <c:strRef>
              <c:f>DV_2010_NDVIGreenUps.tif.vat!$B$1</c:f>
              <c:strCache>
                <c:ptCount val="1"/>
                <c:pt idx="0">
                  <c:v>Count</c:v>
                </c:pt>
              </c:strCache>
            </c:strRef>
          </c:tx>
          <c:invertIfNegative val="0"/>
          <c:val>
            <c:numRef>
              <c:f>DV_2010_NDVIGreenUps.tif.vat!$B$2:$B$361</c:f>
              <c:numCache>
                <c:formatCode>0</c:formatCode>
                <c:ptCount val="360"/>
                <c:pt idx="0">
                  <c:v>9314</c:v>
                </c:pt>
                <c:pt idx="1">
                  <c:v>1537</c:v>
                </c:pt>
                <c:pt idx="2">
                  <c:v>1585</c:v>
                </c:pt>
                <c:pt idx="3">
                  <c:v>1564</c:v>
                </c:pt>
                <c:pt idx="4">
                  <c:v>1520</c:v>
                </c:pt>
                <c:pt idx="5">
                  <c:v>1391</c:v>
                </c:pt>
                <c:pt idx="6">
                  <c:v>1294</c:v>
                </c:pt>
                <c:pt idx="7">
                  <c:v>1140</c:v>
                </c:pt>
                <c:pt idx="8">
                  <c:v>2942</c:v>
                </c:pt>
                <c:pt idx="9">
                  <c:v>1927</c:v>
                </c:pt>
                <c:pt idx="10">
                  <c:v>1929</c:v>
                </c:pt>
                <c:pt idx="11">
                  <c:v>1849</c:v>
                </c:pt>
                <c:pt idx="12">
                  <c:v>1765</c:v>
                </c:pt>
                <c:pt idx="13">
                  <c:v>1565</c:v>
                </c:pt>
                <c:pt idx="14">
                  <c:v>1394</c:v>
                </c:pt>
                <c:pt idx="15">
                  <c:v>1265</c:v>
                </c:pt>
                <c:pt idx="16">
                  <c:v>2092</c:v>
                </c:pt>
                <c:pt idx="17">
                  <c:v>1893</c:v>
                </c:pt>
                <c:pt idx="18">
                  <c:v>1923</c:v>
                </c:pt>
                <c:pt idx="19">
                  <c:v>1739</c:v>
                </c:pt>
                <c:pt idx="20">
                  <c:v>1578</c:v>
                </c:pt>
                <c:pt idx="21">
                  <c:v>1257</c:v>
                </c:pt>
                <c:pt idx="22">
                  <c:v>1060</c:v>
                </c:pt>
                <c:pt idx="23">
                  <c:v>932</c:v>
                </c:pt>
                <c:pt idx="24">
                  <c:v>2925</c:v>
                </c:pt>
                <c:pt idx="25">
                  <c:v>1395</c:v>
                </c:pt>
                <c:pt idx="26">
                  <c:v>1499</c:v>
                </c:pt>
                <c:pt idx="27">
                  <c:v>1196</c:v>
                </c:pt>
                <c:pt idx="28">
                  <c:v>1022</c:v>
                </c:pt>
                <c:pt idx="29">
                  <c:v>777</c:v>
                </c:pt>
                <c:pt idx="30">
                  <c:v>669</c:v>
                </c:pt>
                <c:pt idx="31">
                  <c:v>543</c:v>
                </c:pt>
                <c:pt idx="32">
                  <c:v>3567</c:v>
                </c:pt>
                <c:pt idx="33">
                  <c:v>861</c:v>
                </c:pt>
                <c:pt idx="34">
                  <c:v>804</c:v>
                </c:pt>
                <c:pt idx="35">
                  <c:v>686</c:v>
                </c:pt>
                <c:pt idx="36">
                  <c:v>557</c:v>
                </c:pt>
                <c:pt idx="37">
                  <c:v>476</c:v>
                </c:pt>
                <c:pt idx="38">
                  <c:v>380</c:v>
                </c:pt>
                <c:pt idx="39">
                  <c:v>297</c:v>
                </c:pt>
                <c:pt idx="40">
                  <c:v>12494</c:v>
                </c:pt>
                <c:pt idx="41">
                  <c:v>928</c:v>
                </c:pt>
                <c:pt idx="42">
                  <c:v>864</c:v>
                </c:pt>
                <c:pt idx="43">
                  <c:v>748</c:v>
                </c:pt>
                <c:pt idx="44">
                  <c:v>685</c:v>
                </c:pt>
                <c:pt idx="45">
                  <c:v>565</c:v>
                </c:pt>
                <c:pt idx="46">
                  <c:v>455</c:v>
                </c:pt>
                <c:pt idx="47">
                  <c:v>375</c:v>
                </c:pt>
                <c:pt idx="48">
                  <c:v>4894</c:v>
                </c:pt>
                <c:pt idx="49">
                  <c:v>726</c:v>
                </c:pt>
                <c:pt idx="50">
                  <c:v>672</c:v>
                </c:pt>
                <c:pt idx="51">
                  <c:v>572</c:v>
                </c:pt>
                <c:pt idx="52">
                  <c:v>483</c:v>
                </c:pt>
                <c:pt idx="53">
                  <c:v>397</c:v>
                </c:pt>
                <c:pt idx="54">
                  <c:v>329</c:v>
                </c:pt>
                <c:pt idx="55">
                  <c:v>282</c:v>
                </c:pt>
                <c:pt idx="56">
                  <c:v>3215</c:v>
                </c:pt>
                <c:pt idx="57">
                  <c:v>501</c:v>
                </c:pt>
                <c:pt idx="58">
                  <c:v>475</c:v>
                </c:pt>
                <c:pt idx="59">
                  <c:v>425</c:v>
                </c:pt>
                <c:pt idx="60">
                  <c:v>324</c:v>
                </c:pt>
                <c:pt idx="61">
                  <c:v>241</c:v>
                </c:pt>
                <c:pt idx="62">
                  <c:v>226</c:v>
                </c:pt>
                <c:pt idx="63">
                  <c:v>176</c:v>
                </c:pt>
                <c:pt idx="64">
                  <c:v>1293</c:v>
                </c:pt>
                <c:pt idx="65">
                  <c:v>215</c:v>
                </c:pt>
                <c:pt idx="66">
                  <c:v>193</c:v>
                </c:pt>
                <c:pt idx="67">
                  <c:v>180</c:v>
                </c:pt>
                <c:pt idx="68">
                  <c:v>161</c:v>
                </c:pt>
                <c:pt idx="69">
                  <c:v>103</c:v>
                </c:pt>
                <c:pt idx="70">
                  <c:v>89</c:v>
                </c:pt>
                <c:pt idx="71">
                  <c:v>84</c:v>
                </c:pt>
                <c:pt idx="72">
                  <c:v>13021</c:v>
                </c:pt>
                <c:pt idx="73">
                  <c:v>363</c:v>
                </c:pt>
                <c:pt idx="74">
                  <c:v>314</c:v>
                </c:pt>
                <c:pt idx="75">
                  <c:v>285</c:v>
                </c:pt>
                <c:pt idx="76">
                  <c:v>229</c:v>
                </c:pt>
                <c:pt idx="77">
                  <c:v>170</c:v>
                </c:pt>
                <c:pt idx="78">
                  <c:v>158</c:v>
                </c:pt>
                <c:pt idx="79">
                  <c:v>120</c:v>
                </c:pt>
                <c:pt idx="80">
                  <c:v>2719</c:v>
                </c:pt>
                <c:pt idx="81">
                  <c:v>158</c:v>
                </c:pt>
                <c:pt idx="82">
                  <c:v>154</c:v>
                </c:pt>
                <c:pt idx="83">
                  <c:v>167</c:v>
                </c:pt>
                <c:pt idx="84">
                  <c:v>139</c:v>
                </c:pt>
                <c:pt idx="85">
                  <c:v>119</c:v>
                </c:pt>
                <c:pt idx="86">
                  <c:v>112</c:v>
                </c:pt>
                <c:pt idx="87">
                  <c:v>95</c:v>
                </c:pt>
                <c:pt idx="88">
                  <c:v>254</c:v>
                </c:pt>
                <c:pt idx="89">
                  <c:v>119</c:v>
                </c:pt>
                <c:pt idx="90">
                  <c:v>118</c:v>
                </c:pt>
                <c:pt idx="91">
                  <c:v>115</c:v>
                </c:pt>
                <c:pt idx="92">
                  <c:v>109</c:v>
                </c:pt>
                <c:pt idx="93">
                  <c:v>96</c:v>
                </c:pt>
                <c:pt idx="94">
                  <c:v>93</c:v>
                </c:pt>
                <c:pt idx="95">
                  <c:v>66</c:v>
                </c:pt>
                <c:pt idx="96">
                  <c:v>4644</c:v>
                </c:pt>
                <c:pt idx="97">
                  <c:v>99</c:v>
                </c:pt>
                <c:pt idx="98">
                  <c:v>98</c:v>
                </c:pt>
                <c:pt idx="99">
                  <c:v>94</c:v>
                </c:pt>
                <c:pt idx="100">
                  <c:v>91</c:v>
                </c:pt>
                <c:pt idx="101">
                  <c:v>83</c:v>
                </c:pt>
                <c:pt idx="102">
                  <c:v>73</c:v>
                </c:pt>
                <c:pt idx="103">
                  <c:v>85</c:v>
                </c:pt>
                <c:pt idx="104">
                  <c:v>637</c:v>
                </c:pt>
                <c:pt idx="105">
                  <c:v>89</c:v>
                </c:pt>
                <c:pt idx="106">
                  <c:v>94</c:v>
                </c:pt>
                <c:pt idx="107">
                  <c:v>77</c:v>
                </c:pt>
                <c:pt idx="108">
                  <c:v>77</c:v>
                </c:pt>
                <c:pt idx="109">
                  <c:v>70</c:v>
                </c:pt>
                <c:pt idx="110">
                  <c:v>90</c:v>
                </c:pt>
                <c:pt idx="111">
                  <c:v>56</c:v>
                </c:pt>
                <c:pt idx="112">
                  <c:v>471</c:v>
                </c:pt>
                <c:pt idx="113">
                  <c:v>88</c:v>
                </c:pt>
                <c:pt idx="114">
                  <c:v>80</c:v>
                </c:pt>
                <c:pt idx="115">
                  <c:v>68</c:v>
                </c:pt>
                <c:pt idx="116">
                  <c:v>76</c:v>
                </c:pt>
                <c:pt idx="117">
                  <c:v>77</c:v>
                </c:pt>
                <c:pt idx="118">
                  <c:v>91</c:v>
                </c:pt>
                <c:pt idx="119">
                  <c:v>62</c:v>
                </c:pt>
                <c:pt idx="120">
                  <c:v>179</c:v>
                </c:pt>
                <c:pt idx="121">
                  <c:v>90</c:v>
                </c:pt>
                <c:pt idx="122">
                  <c:v>89</c:v>
                </c:pt>
                <c:pt idx="123">
                  <c:v>81</c:v>
                </c:pt>
                <c:pt idx="124">
                  <c:v>88</c:v>
                </c:pt>
                <c:pt idx="125">
                  <c:v>66</c:v>
                </c:pt>
                <c:pt idx="126">
                  <c:v>66</c:v>
                </c:pt>
                <c:pt idx="127">
                  <c:v>57</c:v>
                </c:pt>
                <c:pt idx="128">
                  <c:v>99</c:v>
                </c:pt>
                <c:pt idx="129">
                  <c:v>84</c:v>
                </c:pt>
                <c:pt idx="130">
                  <c:v>66</c:v>
                </c:pt>
                <c:pt idx="131">
                  <c:v>77</c:v>
                </c:pt>
                <c:pt idx="132">
                  <c:v>90</c:v>
                </c:pt>
                <c:pt idx="133">
                  <c:v>75</c:v>
                </c:pt>
                <c:pt idx="134">
                  <c:v>53</c:v>
                </c:pt>
                <c:pt idx="135">
                  <c:v>61</c:v>
                </c:pt>
                <c:pt idx="136">
                  <c:v>96</c:v>
                </c:pt>
                <c:pt idx="137">
                  <c:v>68</c:v>
                </c:pt>
                <c:pt idx="138">
                  <c:v>60</c:v>
                </c:pt>
                <c:pt idx="139">
                  <c:v>63</c:v>
                </c:pt>
                <c:pt idx="140">
                  <c:v>67</c:v>
                </c:pt>
                <c:pt idx="141">
                  <c:v>63</c:v>
                </c:pt>
                <c:pt idx="142">
                  <c:v>67</c:v>
                </c:pt>
                <c:pt idx="143">
                  <c:v>51</c:v>
                </c:pt>
                <c:pt idx="144">
                  <c:v>68</c:v>
                </c:pt>
                <c:pt idx="145">
                  <c:v>66</c:v>
                </c:pt>
                <c:pt idx="146">
                  <c:v>56</c:v>
                </c:pt>
                <c:pt idx="147">
                  <c:v>66</c:v>
                </c:pt>
                <c:pt idx="148">
                  <c:v>61</c:v>
                </c:pt>
                <c:pt idx="149">
                  <c:v>51</c:v>
                </c:pt>
                <c:pt idx="150">
                  <c:v>51</c:v>
                </c:pt>
                <c:pt idx="151">
                  <c:v>35</c:v>
                </c:pt>
                <c:pt idx="152">
                  <c:v>172</c:v>
                </c:pt>
                <c:pt idx="153">
                  <c:v>72</c:v>
                </c:pt>
                <c:pt idx="154">
                  <c:v>58</c:v>
                </c:pt>
                <c:pt idx="155">
                  <c:v>76</c:v>
                </c:pt>
                <c:pt idx="156">
                  <c:v>51</c:v>
                </c:pt>
                <c:pt idx="157">
                  <c:v>57</c:v>
                </c:pt>
                <c:pt idx="158">
                  <c:v>51</c:v>
                </c:pt>
                <c:pt idx="159">
                  <c:v>35</c:v>
                </c:pt>
                <c:pt idx="160">
                  <c:v>87</c:v>
                </c:pt>
                <c:pt idx="161">
                  <c:v>64</c:v>
                </c:pt>
                <c:pt idx="162">
                  <c:v>68</c:v>
                </c:pt>
                <c:pt idx="163">
                  <c:v>77</c:v>
                </c:pt>
                <c:pt idx="164">
                  <c:v>62</c:v>
                </c:pt>
                <c:pt idx="165">
                  <c:v>51</c:v>
                </c:pt>
                <c:pt idx="166">
                  <c:v>57</c:v>
                </c:pt>
                <c:pt idx="167">
                  <c:v>50</c:v>
                </c:pt>
                <c:pt idx="168">
                  <c:v>79</c:v>
                </c:pt>
                <c:pt idx="169">
                  <c:v>69</c:v>
                </c:pt>
                <c:pt idx="170">
                  <c:v>75</c:v>
                </c:pt>
                <c:pt idx="171">
                  <c:v>73</c:v>
                </c:pt>
                <c:pt idx="172">
                  <c:v>64</c:v>
                </c:pt>
                <c:pt idx="173">
                  <c:v>56</c:v>
                </c:pt>
                <c:pt idx="174">
                  <c:v>66</c:v>
                </c:pt>
                <c:pt idx="175">
                  <c:v>46</c:v>
                </c:pt>
                <c:pt idx="176">
                  <c:v>90</c:v>
                </c:pt>
                <c:pt idx="177">
                  <c:v>72</c:v>
                </c:pt>
                <c:pt idx="178">
                  <c:v>70</c:v>
                </c:pt>
                <c:pt idx="179">
                  <c:v>71</c:v>
                </c:pt>
                <c:pt idx="180">
                  <c:v>55</c:v>
                </c:pt>
                <c:pt idx="181">
                  <c:v>48</c:v>
                </c:pt>
                <c:pt idx="182">
                  <c:v>51</c:v>
                </c:pt>
                <c:pt idx="183">
                  <c:v>58</c:v>
                </c:pt>
                <c:pt idx="184">
                  <c:v>75</c:v>
                </c:pt>
                <c:pt idx="185">
                  <c:v>75</c:v>
                </c:pt>
                <c:pt idx="186">
                  <c:v>54</c:v>
                </c:pt>
                <c:pt idx="187">
                  <c:v>72</c:v>
                </c:pt>
                <c:pt idx="188">
                  <c:v>59</c:v>
                </c:pt>
                <c:pt idx="189">
                  <c:v>65</c:v>
                </c:pt>
                <c:pt idx="190">
                  <c:v>51</c:v>
                </c:pt>
                <c:pt idx="191">
                  <c:v>49</c:v>
                </c:pt>
                <c:pt idx="192">
                  <c:v>92</c:v>
                </c:pt>
                <c:pt idx="193">
                  <c:v>78</c:v>
                </c:pt>
                <c:pt idx="194">
                  <c:v>61</c:v>
                </c:pt>
                <c:pt idx="195">
                  <c:v>87</c:v>
                </c:pt>
                <c:pt idx="196">
                  <c:v>77</c:v>
                </c:pt>
                <c:pt idx="197">
                  <c:v>101</c:v>
                </c:pt>
                <c:pt idx="198">
                  <c:v>70</c:v>
                </c:pt>
                <c:pt idx="199">
                  <c:v>82</c:v>
                </c:pt>
                <c:pt idx="200">
                  <c:v>89</c:v>
                </c:pt>
                <c:pt idx="201">
                  <c:v>81</c:v>
                </c:pt>
                <c:pt idx="202">
                  <c:v>89</c:v>
                </c:pt>
                <c:pt idx="203">
                  <c:v>108</c:v>
                </c:pt>
                <c:pt idx="204">
                  <c:v>115</c:v>
                </c:pt>
                <c:pt idx="205">
                  <c:v>133</c:v>
                </c:pt>
                <c:pt idx="206">
                  <c:v>154</c:v>
                </c:pt>
                <c:pt idx="207">
                  <c:v>148</c:v>
                </c:pt>
                <c:pt idx="208">
                  <c:v>141</c:v>
                </c:pt>
                <c:pt idx="209">
                  <c:v>106</c:v>
                </c:pt>
                <c:pt idx="210">
                  <c:v>159</c:v>
                </c:pt>
                <c:pt idx="211">
                  <c:v>175</c:v>
                </c:pt>
                <c:pt idx="212">
                  <c:v>209</c:v>
                </c:pt>
                <c:pt idx="213">
                  <c:v>279</c:v>
                </c:pt>
                <c:pt idx="214">
                  <c:v>311</c:v>
                </c:pt>
                <c:pt idx="215">
                  <c:v>289</c:v>
                </c:pt>
                <c:pt idx="216">
                  <c:v>270</c:v>
                </c:pt>
                <c:pt idx="217">
                  <c:v>199</c:v>
                </c:pt>
                <c:pt idx="218">
                  <c:v>236</c:v>
                </c:pt>
                <c:pt idx="219">
                  <c:v>297</c:v>
                </c:pt>
                <c:pt idx="220">
                  <c:v>367</c:v>
                </c:pt>
                <c:pt idx="221">
                  <c:v>460</c:v>
                </c:pt>
                <c:pt idx="222">
                  <c:v>451</c:v>
                </c:pt>
                <c:pt idx="223">
                  <c:v>465</c:v>
                </c:pt>
                <c:pt idx="224">
                  <c:v>417</c:v>
                </c:pt>
                <c:pt idx="225">
                  <c:v>281</c:v>
                </c:pt>
                <c:pt idx="226">
                  <c:v>344</c:v>
                </c:pt>
                <c:pt idx="227">
                  <c:v>392</c:v>
                </c:pt>
                <c:pt idx="228">
                  <c:v>561</c:v>
                </c:pt>
                <c:pt idx="229">
                  <c:v>651</c:v>
                </c:pt>
                <c:pt idx="230">
                  <c:v>669</c:v>
                </c:pt>
                <c:pt idx="231">
                  <c:v>558</c:v>
                </c:pt>
                <c:pt idx="232">
                  <c:v>562</c:v>
                </c:pt>
                <c:pt idx="233">
                  <c:v>329</c:v>
                </c:pt>
                <c:pt idx="234">
                  <c:v>491</c:v>
                </c:pt>
                <c:pt idx="235">
                  <c:v>583</c:v>
                </c:pt>
                <c:pt idx="236">
                  <c:v>727</c:v>
                </c:pt>
                <c:pt idx="237">
                  <c:v>801</c:v>
                </c:pt>
                <c:pt idx="238">
                  <c:v>787</c:v>
                </c:pt>
                <c:pt idx="239">
                  <c:v>736</c:v>
                </c:pt>
                <c:pt idx="240">
                  <c:v>757</c:v>
                </c:pt>
                <c:pt idx="241">
                  <c:v>550</c:v>
                </c:pt>
                <c:pt idx="242">
                  <c:v>676</c:v>
                </c:pt>
                <c:pt idx="243">
                  <c:v>818</c:v>
                </c:pt>
                <c:pt idx="244">
                  <c:v>974</c:v>
                </c:pt>
                <c:pt idx="245">
                  <c:v>987</c:v>
                </c:pt>
                <c:pt idx="246">
                  <c:v>887</c:v>
                </c:pt>
                <c:pt idx="247">
                  <c:v>806</c:v>
                </c:pt>
                <c:pt idx="248">
                  <c:v>855</c:v>
                </c:pt>
                <c:pt idx="249">
                  <c:v>722</c:v>
                </c:pt>
                <c:pt idx="250">
                  <c:v>805</c:v>
                </c:pt>
                <c:pt idx="251">
                  <c:v>1008</c:v>
                </c:pt>
                <c:pt idx="252">
                  <c:v>1081</c:v>
                </c:pt>
                <c:pt idx="253">
                  <c:v>1076</c:v>
                </c:pt>
                <c:pt idx="254">
                  <c:v>963</c:v>
                </c:pt>
                <c:pt idx="255">
                  <c:v>773</c:v>
                </c:pt>
                <c:pt idx="256">
                  <c:v>889</c:v>
                </c:pt>
                <c:pt idx="257">
                  <c:v>745</c:v>
                </c:pt>
                <c:pt idx="258">
                  <c:v>892</c:v>
                </c:pt>
                <c:pt idx="259">
                  <c:v>974</c:v>
                </c:pt>
                <c:pt idx="260">
                  <c:v>1038</c:v>
                </c:pt>
                <c:pt idx="261">
                  <c:v>945</c:v>
                </c:pt>
                <c:pt idx="262">
                  <c:v>806</c:v>
                </c:pt>
                <c:pt idx="263">
                  <c:v>717</c:v>
                </c:pt>
                <c:pt idx="264">
                  <c:v>916</c:v>
                </c:pt>
                <c:pt idx="265">
                  <c:v>766</c:v>
                </c:pt>
                <c:pt idx="266">
                  <c:v>825</c:v>
                </c:pt>
                <c:pt idx="267">
                  <c:v>920</c:v>
                </c:pt>
                <c:pt idx="268">
                  <c:v>897</c:v>
                </c:pt>
                <c:pt idx="269">
                  <c:v>806</c:v>
                </c:pt>
                <c:pt idx="270">
                  <c:v>688</c:v>
                </c:pt>
                <c:pt idx="271">
                  <c:v>630</c:v>
                </c:pt>
                <c:pt idx="272">
                  <c:v>883</c:v>
                </c:pt>
                <c:pt idx="273">
                  <c:v>734</c:v>
                </c:pt>
                <c:pt idx="274">
                  <c:v>748</c:v>
                </c:pt>
                <c:pt idx="275">
                  <c:v>861</c:v>
                </c:pt>
                <c:pt idx="276">
                  <c:v>809</c:v>
                </c:pt>
                <c:pt idx="277">
                  <c:v>708</c:v>
                </c:pt>
                <c:pt idx="278">
                  <c:v>582</c:v>
                </c:pt>
                <c:pt idx="279">
                  <c:v>524</c:v>
                </c:pt>
                <c:pt idx="280">
                  <c:v>967</c:v>
                </c:pt>
                <c:pt idx="281">
                  <c:v>796</c:v>
                </c:pt>
                <c:pt idx="282">
                  <c:v>854</c:v>
                </c:pt>
                <c:pt idx="283">
                  <c:v>834</c:v>
                </c:pt>
                <c:pt idx="284">
                  <c:v>791</c:v>
                </c:pt>
                <c:pt idx="285">
                  <c:v>673</c:v>
                </c:pt>
                <c:pt idx="286">
                  <c:v>585</c:v>
                </c:pt>
                <c:pt idx="287">
                  <c:v>553</c:v>
                </c:pt>
                <c:pt idx="288">
                  <c:v>1116</c:v>
                </c:pt>
                <c:pt idx="289">
                  <c:v>866</c:v>
                </c:pt>
                <c:pt idx="290">
                  <c:v>881</c:v>
                </c:pt>
                <c:pt idx="291">
                  <c:v>910</c:v>
                </c:pt>
                <c:pt idx="292">
                  <c:v>829</c:v>
                </c:pt>
                <c:pt idx="293">
                  <c:v>780</c:v>
                </c:pt>
                <c:pt idx="294">
                  <c:v>676</c:v>
                </c:pt>
                <c:pt idx="295">
                  <c:v>584</c:v>
                </c:pt>
                <c:pt idx="296">
                  <c:v>1289</c:v>
                </c:pt>
                <c:pt idx="297">
                  <c:v>1061</c:v>
                </c:pt>
                <c:pt idx="298">
                  <c:v>1057</c:v>
                </c:pt>
                <c:pt idx="299">
                  <c:v>1039</c:v>
                </c:pt>
                <c:pt idx="300">
                  <c:v>920</c:v>
                </c:pt>
                <c:pt idx="301">
                  <c:v>849</c:v>
                </c:pt>
                <c:pt idx="302">
                  <c:v>741</c:v>
                </c:pt>
                <c:pt idx="303">
                  <c:v>603</c:v>
                </c:pt>
                <c:pt idx="304">
                  <c:v>1249</c:v>
                </c:pt>
                <c:pt idx="305">
                  <c:v>1081</c:v>
                </c:pt>
                <c:pt idx="306">
                  <c:v>1007</c:v>
                </c:pt>
                <c:pt idx="307">
                  <c:v>951</c:v>
                </c:pt>
                <c:pt idx="308">
                  <c:v>824</c:v>
                </c:pt>
                <c:pt idx="309">
                  <c:v>671</c:v>
                </c:pt>
                <c:pt idx="310">
                  <c:v>641</c:v>
                </c:pt>
                <c:pt idx="311">
                  <c:v>530</c:v>
                </c:pt>
                <c:pt idx="312">
                  <c:v>1069</c:v>
                </c:pt>
                <c:pt idx="313">
                  <c:v>857</c:v>
                </c:pt>
                <c:pt idx="314">
                  <c:v>831</c:v>
                </c:pt>
                <c:pt idx="315">
                  <c:v>761</c:v>
                </c:pt>
                <c:pt idx="316">
                  <c:v>644</c:v>
                </c:pt>
                <c:pt idx="317">
                  <c:v>545</c:v>
                </c:pt>
                <c:pt idx="318">
                  <c:v>479</c:v>
                </c:pt>
                <c:pt idx="319">
                  <c:v>457</c:v>
                </c:pt>
                <c:pt idx="320">
                  <c:v>815</c:v>
                </c:pt>
                <c:pt idx="321">
                  <c:v>640</c:v>
                </c:pt>
                <c:pt idx="322">
                  <c:v>630</c:v>
                </c:pt>
                <c:pt idx="323">
                  <c:v>549</c:v>
                </c:pt>
                <c:pt idx="324">
                  <c:v>470</c:v>
                </c:pt>
                <c:pt idx="325">
                  <c:v>418</c:v>
                </c:pt>
                <c:pt idx="326">
                  <c:v>385</c:v>
                </c:pt>
                <c:pt idx="327">
                  <c:v>275</c:v>
                </c:pt>
                <c:pt idx="328">
                  <c:v>338</c:v>
                </c:pt>
                <c:pt idx="329">
                  <c:v>242</c:v>
                </c:pt>
                <c:pt idx="330">
                  <c:v>232</c:v>
                </c:pt>
                <c:pt idx="331">
                  <c:v>235</c:v>
                </c:pt>
                <c:pt idx="332">
                  <c:v>174</c:v>
                </c:pt>
                <c:pt idx="333">
                  <c:v>157</c:v>
                </c:pt>
                <c:pt idx="334">
                  <c:v>159</c:v>
                </c:pt>
                <c:pt idx="335">
                  <c:v>111</c:v>
                </c:pt>
                <c:pt idx="336">
                  <c:v>2222</c:v>
                </c:pt>
                <c:pt idx="337">
                  <c:v>473</c:v>
                </c:pt>
                <c:pt idx="338">
                  <c:v>385</c:v>
                </c:pt>
                <c:pt idx="339">
                  <c:v>362</c:v>
                </c:pt>
                <c:pt idx="340">
                  <c:v>333</c:v>
                </c:pt>
                <c:pt idx="341">
                  <c:v>277</c:v>
                </c:pt>
                <c:pt idx="342">
                  <c:v>282</c:v>
                </c:pt>
                <c:pt idx="343">
                  <c:v>210</c:v>
                </c:pt>
                <c:pt idx="344">
                  <c:v>511</c:v>
                </c:pt>
                <c:pt idx="345">
                  <c:v>361</c:v>
                </c:pt>
                <c:pt idx="346">
                  <c:v>383</c:v>
                </c:pt>
                <c:pt idx="347">
                  <c:v>321</c:v>
                </c:pt>
                <c:pt idx="348">
                  <c:v>295</c:v>
                </c:pt>
                <c:pt idx="349">
                  <c:v>253</c:v>
                </c:pt>
                <c:pt idx="350">
                  <c:v>229</c:v>
                </c:pt>
                <c:pt idx="351">
                  <c:v>174</c:v>
                </c:pt>
                <c:pt idx="352">
                  <c:v>450</c:v>
                </c:pt>
                <c:pt idx="353">
                  <c:v>388</c:v>
                </c:pt>
                <c:pt idx="354">
                  <c:v>357</c:v>
                </c:pt>
                <c:pt idx="355">
                  <c:v>321</c:v>
                </c:pt>
                <c:pt idx="356">
                  <c:v>221</c:v>
                </c:pt>
                <c:pt idx="357">
                  <c:v>216</c:v>
                </c:pt>
                <c:pt idx="358">
                  <c:v>216</c:v>
                </c:pt>
                <c:pt idx="359">
                  <c:v>167</c:v>
                </c:pt>
              </c:numCache>
            </c:numRef>
          </c:val>
        </c:ser>
        <c:dLbls>
          <c:showLegendKey val="0"/>
          <c:showVal val="0"/>
          <c:showCatName val="0"/>
          <c:showSerName val="0"/>
          <c:showPercent val="0"/>
          <c:showBubbleSize val="0"/>
        </c:dLbls>
        <c:gapWidth val="150"/>
        <c:axId val="69671936"/>
        <c:axId val="71500544"/>
      </c:barChart>
      <c:catAx>
        <c:axId val="69671936"/>
        <c:scaling>
          <c:orientation val="minMax"/>
        </c:scaling>
        <c:delete val="0"/>
        <c:axPos val="b"/>
        <c:majorTickMark val="out"/>
        <c:minorTickMark val="none"/>
        <c:tickLblPos val="nextTo"/>
        <c:crossAx val="71500544"/>
        <c:crosses val="autoZero"/>
        <c:auto val="0"/>
        <c:lblAlgn val="ctr"/>
        <c:lblOffset val="100"/>
        <c:noMultiLvlLbl val="0"/>
      </c:catAx>
      <c:valAx>
        <c:axId val="71500544"/>
        <c:scaling>
          <c:orientation val="minMax"/>
        </c:scaling>
        <c:delete val="0"/>
        <c:axPos val="l"/>
        <c:majorGridlines/>
        <c:numFmt formatCode="0" sourceLinked="1"/>
        <c:majorTickMark val="out"/>
        <c:minorTickMark val="none"/>
        <c:tickLblPos val="nextTo"/>
        <c:crossAx val="69671936"/>
        <c:crossesAt val="1"/>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latin typeface="Calibri" pitchFamily="34" charset="0"/>
                <a:cs typeface="Calibri" pitchFamily="34" charset="0"/>
              </a:rPr>
              <a:t>Green Up Date </a:t>
            </a:r>
            <a:r>
              <a:rPr lang="en-US" sz="1800" b="1" i="0" baseline="0" dirty="0" smtClean="0">
                <a:latin typeface="Calibri" pitchFamily="34" charset="0"/>
                <a:cs typeface="Calibri" pitchFamily="34" charset="0"/>
              </a:rPr>
              <a:t>(2nd </a:t>
            </a:r>
            <a:r>
              <a:rPr lang="en-US" sz="1800" b="1" i="0" baseline="0" dirty="0">
                <a:latin typeface="Calibri" pitchFamily="34" charset="0"/>
                <a:cs typeface="Calibri" pitchFamily="34" charset="0"/>
              </a:rPr>
              <a:t>Season Pixels </a:t>
            </a:r>
            <a:r>
              <a:rPr lang="en-US" sz="1800" b="1" i="0" baseline="0" dirty="0" smtClean="0">
                <a:latin typeface="Calibri" pitchFamily="34" charset="0"/>
                <a:cs typeface="Calibri" pitchFamily="34" charset="0"/>
              </a:rPr>
              <a:t>Removed)</a:t>
            </a:r>
            <a:endParaRPr lang="en-US" sz="1800" b="1" i="0" baseline="0" dirty="0">
              <a:latin typeface="Calibri" pitchFamily="34" charset="0"/>
              <a:cs typeface="Calibri" pitchFamily="34" charset="0"/>
            </a:endParaRPr>
          </a:p>
          <a:p>
            <a:pPr>
              <a:defRPr/>
            </a:pPr>
            <a:r>
              <a:rPr lang="en-US" sz="1800" b="1" i="0" baseline="0" dirty="0">
                <a:latin typeface="Calibri" pitchFamily="34" charset="0"/>
                <a:cs typeface="Calibri" pitchFamily="34" charset="0"/>
              </a:rPr>
              <a:t>Pixel Count by Day of Year (2010)</a:t>
            </a:r>
          </a:p>
        </c:rich>
      </c:tx>
      <c:overlay val="0"/>
    </c:title>
    <c:autoTitleDeleted val="0"/>
    <c:plotArea>
      <c:layout/>
      <c:barChart>
        <c:barDir val="col"/>
        <c:grouping val="clustered"/>
        <c:varyColors val="0"/>
        <c:ser>
          <c:idx val="0"/>
          <c:order val="0"/>
          <c:tx>
            <c:strRef>
              <c:f>DV_2010_NDVIGreenUps_NoS2Pixels!$B$1</c:f>
              <c:strCache>
                <c:ptCount val="1"/>
                <c:pt idx="0">
                  <c:v>Count</c:v>
                </c:pt>
              </c:strCache>
            </c:strRef>
          </c:tx>
          <c:invertIfNegative val="0"/>
          <c:val>
            <c:numRef>
              <c:f>DV_2010_NDVIGreenUps_NoS2Pixels!$B$2:$B$361</c:f>
              <c:numCache>
                <c:formatCode>0</c:formatCode>
                <c:ptCount val="360"/>
                <c:pt idx="0">
                  <c:v>2944</c:v>
                </c:pt>
                <c:pt idx="1">
                  <c:v>322</c:v>
                </c:pt>
                <c:pt idx="2">
                  <c:v>308</c:v>
                </c:pt>
                <c:pt idx="3">
                  <c:v>288</c:v>
                </c:pt>
                <c:pt idx="4">
                  <c:v>282</c:v>
                </c:pt>
                <c:pt idx="5">
                  <c:v>268</c:v>
                </c:pt>
                <c:pt idx="6">
                  <c:v>211</c:v>
                </c:pt>
                <c:pt idx="7">
                  <c:v>196</c:v>
                </c:pt>
                <c:pt idx="8">
                  <c:v>590</c:v>
                </c:pt>
                <c:pt idx="9">
                  <c:v>300</c:v>
                </c:pt>
                <c:pt idx="10">
                  <c:v>292</c:v>
                </c:pt>
                <c:pt idx="11">
                  <c:v>294</c:v>
                </c:pt>
                <c:pt idx="12">
                  <c:v>284</c:v>
                </c:pt>
                <c:pt idx="13">
                  <c:v>246</c:v>
                </c:pt>
                <c:pt idx="14">
                  <c:v>240</c:v>
                </c:pt>
                <c:pt idx="15">
                  <c:v>218</c:v>
                </c:pt>
                <c:pt idx="16">
                  <c:v>353</c:v>
                </c:pt>
                <c:pt idx="17">
                  <c:v>331</c:v>
                </c:pt>
                <c:pt idx="18">
                  <c:v>313</c:v>
                </c:pt>
                <c:pt idx="19">
                  <c:v>302</c:v>
                </c:pt>
                <c:pt idx="20">
                  <c:v>265</c:v>
                </c:pt>
                <c:pt idx="21">
                  <c:v>248</c:v>
                </c:pt>
                <c:pt idx="22">
                  <c:v>197</c:v>
                </c:pt>
                <c:pt idx="23">
                  <c:v>214</c:v>
                </c:pt>
                <c:pt idx="24">
                  <c:v>860</c:v>
                </c:pt>
                <c:pt idx="25">
                  <c:v>317</c:v>
                </c:pt>
                <c:pt idx="26">
                  <c:v>383</c:v>
                </c:pt>
                <c:pt idx="27">
                  <c:v>315</c:v>
                </c:pt>
                <c:pt idx="28">
                  <c:v>293</c:v>
                </c:pt>
                <c:pt idx="29">
                  <c:v>226</c:v>
                </c:pt>
                <c:pt idx="30">
                  <c:v>207</c:v>
                </c:pt>
                <c:pt idx="31">
                  <c:v>169</c:v>
                </c:pt>
                <c:pt idx="32">
                  <c:v>1226</c:v>
                </c:pt>
                <c:pt idx="33">
                  <c:v>309</c:v>
                </c:pt>
                <c:pt idx="34">
                  <c:v>295</c:v>
                </c:pt>
                <c:pt idx="35">
                  <c:v>264</c:v>
                </c:pt>
                <c:pt idx="36">
                  <c:v>230</c:v>
                </c:pt>
                <c:pt idx="37">
                  <c:v>190</c:v>
                </c:pt>
                <c:pt idx="38">
                  <c:v>156</c:v>
                </c:pt>
                <c:pt idx="39">
                  <c:v>132</c:v>
                </c:pt>
                <c:pt idx="40">
                  <c:v>4985</c:v>
                </c:pt>
                <c:pt idx="41">
                  <c:v>430</c:v>
                </c:pt>
                <c:pt idx="42">
                  <c:v>438</c:v>
                </c:pt>
                <c:pt idx="43">
                  <c:v>399</c:v>
                </c:pt>
                <c:pt idx="44">
                  <c:v>363</c:v>
                </c:pt>
                <c:pt idx="45">
                  <c:v>319</c:v>
                </c:pt>
                <c:pt idx="46">
                  <c:v>250</c:v>
                </c:pt>
                <c:pt idx="47">
                  <c:v>208</c:v>
                </c:pt>
                <c:pt idx="48">
                  <c:v>2848</c:v>
                </c:pt>
                <c:pt idx="49">
                  <c:v>468</c:v>
                </c:pt>
                <c:pt idx="50">
                  <c:v>424</c:v>
                </c:pt>
                <c:pt idx="51">
                  <c:v>374</c:v>
                </c:pt>
                <c:pt idx="52">
                  <c:v>287</c:v>
                </c:pt>
                <c:pt idx="53">
                  <c:v>248</c:v>
                </c:pt>
                <c:pt idx="54">
                  <c:v>220</c:v>
                </c:pt>
                <c:pt idx="55">
                  <c:v>183</c:v>
                </c:pt>
                <c:pt idx="56">
                  <c:v>2024</c:v>
                </c:pt>
                <c:pt idx="57">
                  <c:v>328</c:v>
                </c:pt>
                <c:pt idx="58">
                  <c:v>329</c:v>
                </c:pt>
                <c:pt idx="59">
                  <c:v>286</c:v>
                </c:pt>
                <c:pt idx="60">
                  <c:v>225</c:v>
                </c:pt>
                <c:pt idx="61">
                  <c:v>170</c:v>
                </c:pt>
                <c:pt idx="62">
                  <c:v>170</c:v>
                </c:pt>
                <c:pt idx="63">
                  <c:v>139</c:v>
                </c:pt>
                <c:pt idx="64">
                  <c:v>838</c:v>
                </c:pt>
                <c:pt idx="65">
                  <c:v>144</c:v>
                </c:pt>
                <c:pt idx="66">
                  <c:v>151</c:v>
                </c:pt>
                <c:pt idx="67">
                  <c:v>136</c:v>
                </c:pt>
                <c:pt idx="68">
                  <c:v>119</c:v>
                </c:pt>
                <c:pt idx="69">
                  <c:v>85</c:v>
                </c:pt>
                <c:pt idx="70">
                  <c:v>70</c:v>
                </c:pt>
                <c:pt idx="71">
                  <c:v>68</c:v>
                </c:pt>
                <c:pt idx="72">
                  <c:v>8515</c:v>
                </c:pt>
                <c:pt idx="73">
                  <c:v>277</c:v>
                </c:pt>
                <c:pt idx="74">
                  <c:v>237</c:v>
                </c:pt>
                <c:pt idx="75">
                  <c:v>219</c:v>
                </c:pt>
                <c:pt idx="76">
                  <c:v>185</c:v>
                </c:pt>
                <c:pt idx="77">
                  <c:v>142</c:v>
                </c:pt>
                <c:pt idx="78">
                  <c:v>142</c:v>
                </c:pt>
                <c:pt idx="79">
                  <c:v>107</c:v>
                </c:pt>
                <c:pt idx="80">
                  <c:v>2094</c:v>
                </c:pt>
                <c:pt idx="81">
                  <c:v>129</c:v>
                </c:pt>
                <c:pt idx="82">
                  <c:v>132</c:v>
                </c:pt>
                <c:pt idx="83">
                  <c:v>145</c:v>
                </c:pt>
                <c:pt idx="84">
                  <c:v>124</c:v>
                </c:pt>
                <c:pt idx="85">
                  <c:v>107</c:v>
                </c:pt>
                <c:pt idx="86">
                  <c:v>101</c:v>
                </c:pt>
                <c:pt idx="87">
                  <c:v>89</c:v>
                </c:pt>
                <c:pt idx="88">
                  <c:v>206</c:v>
                </c:pt>
                <c:pt idx="89">
                  <c:v>107</c:v>
                </c:pt>
                <c:pt idx="90">
                  <c:v>111</c:v>
                </c:pt>
                <c:pt idx="91">
                  <c:v>111</c:v>
                </c:pt>
                <c:pt idx="92">
                  <c:v>103</c:v>
                </c:pt>
                <c:pt idx="93">
                  <c:v>90</c:v>
                </c:pt>
                <c:pt idx="94">
                  <c:v>85</c:v>
                </c:pt>
                <c:pt idx="95">
                  <c:v>59</c:v>
                </c:pt>
                <c:pt idx="96">
                  <c:v>3975</c:v>
                </c:pt>
                <c:pt idx="97">
                  <c:v>95</c:v>
                </c:pt>
                <c:pt idx="98">
                  <c:v>96</c:v>
                </c:pt>
                <c:pt idx="99">
                  <c:v>86</c:v>
                </c:pt>
                <c:pt idx="100">
                  <c:v>83</c:v>
                </c:pt>
                <c:pt idx="101">
                  <c:v>78</c:v>
                </c:pt>
                <c:pt idx="102">
                  <c:v>71</c:v>
                </c:pt>
                <c:pt idx="103">
                  <c:v>80</c:v>
                </c:pt>
                <c:pt idx="104">
                  <c:v>593</c:v>
                </c:pt>
                <c:pt idx="105">
                  <c:v>82</c:v>
                </c:pt>
                <c:pt idx="106">
                  <c:v>88</c:v>
                </c:pt>
                <c:pt idx="107">
                  <c:v>76</c:v>
                </c:pt>
                <c:pt idx="108">
                  <c:v>73</c:v>
                </c:pt>
                <c:pt idx="109">
                  <c:v>67</c:v>
                </c:pt>
                <c:pt idx="110">
                  <c:v>85</c:v>
                </c:pt>
                <c:pt idx="111">
                  <c:v>56</c:v>
                </c:pt>
                <c:pt idx="112">
                  <c:v>392</c:v>
                </c:pt>
                <c:pt idx="113">
                  <c:v>86</c:v>
                </c:pt>
                <c:pt idx="114">
                  <c:v>78</c:v>
                </c:pt>
                <c:pt idx="115">
                  <c:v>66</c:v>
                </c:pt>
                <c:pt idx="116">
                  <c:v>74</c:v>
                </c:pt>
                <c:pt idx="117">
                  <c:v>75</c:v>
                </c:pt>
                <c:pt idx="118">
                  <c:v>86</c:v>
                </c:pt>
                <c:pt idx="119">
                  <c:v>61</c:v>
                </c:pt>
                <c:pt idx="120">
                  <c:v>175</c:v>
                </c:pt>
                <c:pt idx="121">
                  <c:v>87</c:v>
                </c:pt>
                <c:pt idx="122">
                  <c:v>86</c:v>
                </c:pt>
                <c:pt idx="123">
                  <c:v>79</c:v>
                </c:pt>
                <c:pt idx="124">
                  <c:v>85</c:v>
                </c:pt>
                <c:pt idx="125">
                  <c:v>62</c:v>
                </c:pt>
                <c:pt idx="126">
                  <c:v>63</c:v>
                </c:pt>
                <c:pt idx="127">
                  <c:v>52</c:v>
                </c:pt>
                <c:pt idx="128">
                  <c:v>98</c:v>
                </c:pt>
                <c:pt idx="129">
                  <c:v>83</c:v>
                </c:pt>
                <c:pt idx="130">
                  <c:v>66</c:v>
                </c:pt>
                <c:pt idx="131">
                  <c:v>77</c:v>
                </c:pt>
                <c:pt idx="132">
                  <c:v>88</c:v>
                </c:pt>
                <c:pt idx="133">
                  <c:v>74</c:v>
                </c:pt>
                <c:pt idx="134">
                  <c:v>51</c:v>
                </c:pt>
                <c:pt idx="135">
                  <c:v>59</c:v>
                </c:pt>
                <c:pt idx="136">
                  <c:v>93</c:v>
                </c:pt>
                <c:pt idx="137">
                  <c:v>66</c:v>
                </c:pt>
                <c:pt idx="138">
                  <c:v>58</c:v>
                </c:pt>
                <c:pt idx="139">
                  <c:v>62</c:v>
                </c:pt>
                <c:pt idx="140">
                  <c:v>66</c:v>
                </c:pt>
                <c:pt idx="141">
                  <c:v>63</c:v>
                </c:pt>
                <c:pt idx="142">
                  <c:v>67</c:v>
                </c:pt>
                <c:pt idx="143">
                  <c:v>50</c:v>
                </c:pt>
                <c:pt idx="144">
                  <c:v>68</c:v>
                </c:pt>
                <c:pt idx="145">
                  <c:v>65</c:v>
                </c:pt>
                <c:pt idx="146">
                  <c:v>55</c:v>
                </c:pt>
                <c:pt idx="147">
                  <c:v>65</c:v>
                </c:pt>
                <c:pt idx="148">
                  <c:v>59</c:v>
                </c:pt>
                <c:pt idx="149">
                  <c:v>48</c:v>
                </c:pt>
                <c:pt idx="150">
                  <c:v>50</c:v>
                </c:pt>
                <c:pt idx="151">
                  <c:v>35</c:v>
                </c:pt>
                <c:pt idx="152">
                  <c:v>170</c:v>
                </c:pt>
                <c:pt idx="153">
                  <c:v>71</c:v>
                </c:pt>
                <c:pt idx="154">
                  <c:v>58</c:v>
                </c:pt>
                <c:pt idx="155">
                  <c:v>75</c:v>
                </c:pt>
                <c:pt idx="156">
                  <c:v>50</c:v>
                </c:pt>
                <c:pt idx="157">
                  <c:v>56</c:v>
                </c:pt>
                <c:pt idx="158">
                  <c:v>51</c:v>
                </c:pt>
                <c:pt idx="159">
                  <c:v>35</c:v>
                </c:pt>
                <c:pt idx="160">
                  <c:v>87</c:v>
                </c:pt>
                <c:pt idx="161">
                  <c:v>64</c:v>
                </c:pt>
                <c:pt idx="162">
                  <c:v>67</c:v>
                </c:pt>
                <c:pt idx="163">
                  <c:v>75</c:v>
                </c:pt>
                <c:pt idx="164">
                  <c:v>61</c:v>
                </c:pt>
                <c:pt idx="165">
                  <c:v>51</c:v>
                </c:pt>
                <c:pt idx="166">
                  <c:v>57</c:v>
                </c:pt>
                <c:pt idx="167">
                  <c:v>49</c:v>
                </c:pt>
                <c:pt idx="168">
                  <c:v>77</c:v>
                </c:pt>
                <c:pt idx="169">
                  <c:v>69</c:v>
                </c:pt>
                <c:pt idx="170">
                  <c:v>74</c:v>
                </c:pt>
                <c:pt idx="171">
                  <c:v>73</c:v>
                </c:pt>
                <c:pt idx="172">
                  <c:v>64</c:v>
                </c:pt>
                <c:pt idx="173">
                  <c:v>56</c:v>
                </c:pt>
                <c:pt idx="174">
                  <c:v>65</c:v>
                </c:pt>
                <c:pt idx="175">
                  <c:v>46</c:v>
                </c:pt>
                <c:pt idx="176">
                  <c:v>88</c:v>
                </c:pt>
                <c:pt idx="177">
                  <c:v>72</c:v>
                </c:pt>
                <c:pt idx="178">
                  <c:v>69</c:v>
                </c:pt>
                <c:pt idx="179">
                  <c:v>71</c:v>
                </c:pt>
                <c:pt idx="180">
                  <c:v>55</c:v>
                </c:pt>
                <c:pt idx="181">
                  <c:v>46</c:v>
                </c:pt>
                <c:pt idx="182">
                  <c:v>51</c:v>
                </c:pt>
                <c:pt idx="183">
                  <c:v>58</c:v>
                </c:pt>
                <c:pt idx="184">
                  <c:v>75</c:v>
                </c:pt>
                <c:pt idx="185">
                  <c:v>74</c:v>
                </c:pt>
                <c:pt idx="186">
                  <c:v>54</c:v>
                </c:pt>
                <c:pt idx="187">
                  <c:v>71</c:v>
                </c:pt>
                <c:pt idx="188">
                  <c:v>59</c:v>
                </c:pt>
                <c:pt idx="189">
                  <c:v>65</c:v>
                </c:pt>
                <c:pt idx="190">
                  <c:v>51</c:v>
                </c:pt>
                <c:pt idx="191">
                  <c:v>49</c:v>
                </c:pt>
                <c:pt idx="192">
                  <c:v>91</c:v>
                </c:pt>
                <c:pt idx="193">
                  <c:v>78</c:v>
                </c:pt>
                <c:pt idx="194">
                  <c:v>60</c:v>
                </c:pt>
                <c:pt idx="195">
                  <c:v>87</c:v>
                </c:pt>
                <c:pt idx="196">
                  <c:v>77</c:v>
                </c:pt>
                <c:pt idx="197">
                  <c:v>101</c:v>
                </c:pt>
                <c:pt idx="198">
                  <c:v>70</c:v>
                </c:pt>
                <c:pt idx="199">
                  <c:v>82</c:v>
                </c:pt>
                <c:pt idx="200">
                  <c:v>89</c:v>
                </c:pt>
                <c:pt idx="201">
                  <c:v>81</c:v>
                </c:pt>
                <c:pt idx="202">
                  <c:v>89</c:v>
                </c:pt>
                <c:pt idx="203">
                  <c:v>108</c:v>
                </c:pt>
                <c:pt idx="204">
                  <c:v>115</c:v>
                </c:pt>
                <c:pt idx="205">
                  <c:v>133</c:v>
                </c:pt>
                <c:pt idx="206">
                  <c:v>154</c:v>
                </c:pt>
                <c:pt idx="207">
                  <c:v>147</c:v>
                </c:pt>
                <c:pt idx="208">
                  <c:v>141</c:v>
                </c:pt>
                <c:pt idx="209">
                  <c:v>106</c:v>
                </c:pt>
                <c:pt idx="210">
                  <c:v>159</c:v>
                </c:pt>
                <c:pt idx="211">
                  <c:v>175</c:v>
                </c:pt>
                <c:pt idx="212">
                  <c:v>209</c:v>
                </c:pt>
                <c:pt idx="213">
                  <c:v>279</c:v>
                </c:pt>
                <c:pt idx="214">
                  <c:v>311</c:v>
                </c:pt>
                <c:pt idx="215">
                  <c:v>289</c:v>
                </c:pt>
                <c:pt idx="216">
                  <c:v>270</c:v>
                </c:pt>
                <c:pt idx="217">
                  <c:v>199</c:v>
                </c:pt>
                <c:pt idx="218">
                  <c:v>236</c:v>
                </c:pt>
                <c:pt idx="219">
                  <c:v>297</c:v>
                </c:pt>
                <c:pt idx="220">
                  <c:v>367</c:v>
                </c:pt>
                <c:pt idx="221">
                  <c:v>460</c:v>
                </c:pt>
                <c:pt idx="222">
                  <c:v>451</c:v>
                </c:pt>
                <c:pt idx="223">
                  <c:v>465</c:v>
                </c:pt>
                <c:pt idx="224">
                  <c:v>417</c:v>
                </c:pt>
                <c:pt idx="225">
                  <c:v>281</c:v>
                </c:pt>
                <c:pt idx="226">
                  <c:v>344</c:v>
                </c:pt>
                <c:pt idx="227">
                  <c:v>392</c:v>
                </c:pt>
                <c:pt idx="228">
                  <c:v>561</c:v>
                </c:pt>
                <c:pt idx="229">
                  <c:v>651</c:v>
                </c:pt>
                <c:pt idx="230">
                  <c:v>669</c:v>
                </c:pt>
                <c:pt idx="231">
                  <c:v>558</c:v>
                </c:pt>
                <c:pt idx="232">
                  <c:v>562</c:v>
                </c:pt>
                <c:pt idx="233">
                  <c:v>329</c:v>
                </c:pt>
                <c:pt idx="234">
                  <c:v>491</c:v>
                </c:pt>
                <c:pt idx="235">
                  <c:v>583</c:v>
                </c:pt>
                <c:pt idx="236">
                  <c:v>727</c:v>
                </c:pt>
                <c:pt idx="237">
                  <c:v>801</c:v>
                </c:pt>
                <c:pt idx="238">
                  <c:v>787</c:v>
                </c:pt>
                <c:pt idx="239">
                  <c:v>736</c:v>
                </c:pt>
                <c:pt idx="240">
                  <c:v>757</c:v>
                </c:pt>
                <c:pt idx="241">
                  <c:v>550</c:v>
                </c:pt>
                <c:pt idx="242">
                  <c:v>676</c:v>
                </c:pt>
                <c:pt idx="243">
                  <c:v>818</c:v>
                </c:pt>
                <c:pt idx="244">
                  <c:v>974</c:v>
                </c:pt>
                <c:pt idx="245">
                  <c:v>987</c:v>
                </c:pt>
                <c:pt idx="246">
                  <c:v>887</c:v>
                </c:pt>
                <c:pt idx="247">
                  <c:v>806</c:v>
                </c:pt>
                <c:pt idx="248">
                  <c:v>855</c:v>
                </c:pt>
                <c:pt idx="249">
                  <c:v>722</c:v>
                </c:pt>
                <c:pt idx="250">
                  <c:v>805</c:v>
                </c:pt>
                <c:pt idx="251">
                  <c:v>1008</c:v>
                </c:pt>
                <c:pt idx="252">
                  <c:v>1081</c:v>
                </c:pt>
                <c:pt idx="253">
                  <c:v>1076</c:v>
                </c:pt>
                <c:pt idx="254">
                  <c:v>963</c:v>
                </c:pt>
                <c:pt idx="255">
                  <c:v>773</c:v>
                </c:pt>
                <c:pt idx="256">
                  <c:v>889</c:v>
                </c:pt>
                <c:pt idx="257">
                  <c:v>745</c:v>
                </c:pt>
                <c:pt idx="258">
                  <c:v>892</c:v>
                </c:pt>
                <c:pt idx="259">
                  <c:v>974</c:v>
                </c:pt>
                <c:pt idx="260">
                  <c:v>1038</c:v>
                </c:pt>
                <c:pt idx="261">
                  <c:v>945</c:v>
                </c:pt>
                <c:pt idx="262">
                  <c:v>806</c:v>
                </c:pt>
                <c:pt idx="263">
                  <c:v>717</c:v>
                </c:pt>
                <c:pt idx="264">
                  <c:v>916</c:v>
                </c:pt>
                <c:pt idx="265">
                  <c:v>766</c:v>
                </c:pt>
                <c:pt idx="266">
                  <c:v>825</c:v>
                </c:pt>
                <c:pt idx="267">
                  <c:v>920</c:v>
                </c:pt>
                <c:pt idx="268">
                  <c:v>897</c:v>
                </c:pt>
                <c:pt idx="269">
                  <c:v>806</c:v>
                </c:pt>
                <c:pt idx="270">
                  <c:v>688</c:v>
                </c:pt>
                <c:pt idx="271">
                  <c:v>630</c:v>
                </c:pt>
                <c:pt idx="272">
                  <c:v>883</c:v>
                </c:pt>
                <c:pt idx="273">
                  <c:v>734</c:v>
                </c:pt>
                <c:pt idx="274">
                  <c:v>748</c:v>
                </c:pt>
                <c:pt idx="275">
                  <c:v>861</c:v>
                </c:pt>
                <c:pt idx="276">
                  <c:v>809</c:v>
                </c:pt>
                <c:pt idx="277">
                  <c:v>708</c:v>
                </c:pt>
                <c:pt idx="278">
                  <c:v>582</c:v>
                </c:pt>
                <c:pt idx="279">
                  <c:v>524</c:v>
                </c:pt>
                <c:pt idx="280">
                  <c:v>967</c:v>
                </c:pt>
                <c:pt idx="281">
                  <c:v>796</c:v>
                </c:pt>
                <c:pt idx="282">
                  <c:v>854</c:v>
                </c:pt>
                <c:pt idx="283">
                  <c:v>834</c:v>
                </c:pt>
                <c:pt idx="284">
                  <c:v>791</c:v>
                </c:pt>
                <c:pt idx="285">
                  <c:v>673</c:v>
                </c:pt>
                <c:pt idx="286">
                  <c:v>585</c:v>
                </c:pt>
                <c:pt idx="287">
                  <c:v>553</c:v>
                </c:pt>
                <c:pt idx="288">
                  <c:v>1116</c:v>
                </c:pt>
                <c:pt idx="289">
                  <c:v>866</c:v>
                </c:pt>
                <c:pt idx="290">
                  <c:v>881</c:v>
                </c:pt>
                <c:pt idx="291">
                  <c:v>910</c:v>
                </c:pt>
                <c:pt idx="292">
                  <c:v>829</c:v>
                </c:pt>
                <c:pt idx="293">
                  <c:v>780</c:v>
                </c:pt>
                <c:pt idx="294">
                  <c:v>676</c:v>
                </c:pt>
                <c:pt idx="295">
                  <c:v>584</c:v>
                </c:pt>
                <c:pt idx="296">
                  <c:v>1289</c:v>
                </c:pt>
                <c:pt idx="297">
                  <c:v>1061</c:v>
                </c:pt>
                <c:pt idx="298">
                  <c:v>1057</c:v>
                </c:pt>
                <c:pt idx="299">
                  <c:v>1039</c:v>
                </c:pt>
                <c:pt idx="300">
                  <c:v>920</c:v>
                </c:pt>
                <c:pt idx="301">
                  <c:v>849</c:v>
                </c:pt>
                <c:pt idx="302">
                  <c:v>741</c:v>
                </c:pt>
                <c:pt idx="303">
                  <c:v>603</c:v>
                </c:pt>
                <c:pt idx="304">
                  <c:v>1249</c:v>
                </c:pt>
                <c:pt idx="305">
                  <c:v>1081</c:v>
                </c:pt>
                <c:pt idx="306">
                  <c:v>1007</c:v>
                </c:pt>
                <c:pt idx="307">
                  <c:v>951</c:v>
                </c:pt>
                <c:pt idx="308">
                  <c:v>824</c:v>
                </c:pt>
                <c:pt idx="309">
                  <c:v>671</c:v>
                </c:pt>
                <c:pt idx="310">
                  <c:v>641</c:v>
                </c:pt>
                <c:pt idx="311">
                  <c:v>530</c:v>
                </c:pt>
                <c:pt idx="312">
                  <c:v>1069</c:v>
                </c:pt>
                <c:pt idx="313">
                  <c:v>857</c:v>
                </c:pt>
                <c:pt idx="314">
                  <c:v>831</c:v>
                </c:pt>
                <c:pt idx="315">
                  <c:v>761</c:v>
                </c:pt>
                <c:pt idx="316">
                  <c:v>644</c:v>
                </c:pt>
                <c:pt idx="317">
                  <c:v>545</c:v>
                </c:pt>
                <c:pt idx="318">
                  <c:v>479</c:v>
                </c:pt>
                <c:pt idx="319">
                  <c:v>457</c:v>
                </c:pt>
                <c:pt idx="320">
                  <c:v>815</c:v>
                </c:pt>
                <c:pt idx="321">
                  <c:v>640</c:v>
                </c:pt>
                <c:pt idx="322">
                  <c:v>630</c:v>
                </c:pt>
                <c:pt idx="323">
                  <c:v>549</c:v>
                </c:pt>
                <c:pt idx="324">
                  <c:v>470</c:v>
                </c:pt>
                <c:pt idx="325">
                  <c:v>418</c:v>
                </c:pt>
                <c:pt idx="326">
                  <c:v>385</c:v>
                </c:pt>
                <c:pt idx="327">
                  <c:v>275</c:v>
                </c:pt>
                <c:pt idx="328">
                  <c:v>338</c:v>
                </c:pt>
                <c:pt idx="329">
                  <c:v>242</c:v>
                </c:pt>
                <c:pt idx="330">
                  <c:v>232</c:v>
                </c:pt>
                <c:pt idx="331">
                  <c:v>235</c:v>
                </c:pt>
                <c:pt idx="332">
                  <c:v>174</c:v>
                </c:pt>
                <c:pt idx="333">
                  <c:v>157</c:v>
                </c:pt>
                <c:pt idx="334">
                  <c:v>159</c:v>
                </c:pt>
                <c:pt idx="335">
                  <c:v>111</c:v>
                </c:pt>
                <c:pt idx="336">
                  <c:v>2222</c:v>
                </c:pt>
                <c:pt idx="337">
                  <c:v>473</c:v>
                </c:pt>
                <c:pt idx="338">
                  <c:v>385</c:v>
                </c:pt>
                <c:pt idx="339">
                  <c:v>362</c:v>
                </c:pt>
                <c:pt idx="340">
                  <c:v>333</c:v>
                </c:pt>
                <c:pt idx="341">
                  <c:v>277</c:v>
                </c:pt>
                <c:pt idx="342">
                  <c:v>282</c:v>
                </c:pt>
                <c:pt idx="343">
                  <c:v>210</c:v>
                </c:pt>
                <c:pt idx="344">
                  <c:v>511</c:v>
                </c:pt>
                <c:pt idx="345">
                  <c:v>361</c:v>
                </c:pt>
                <c:pt idx="346">
                  <c:v>383</c:v>
                </c:pt>
                <c:pt idx="347">
                  <c:v>321</c:v>
                </c:pt>
                <c:pt idx="348">
                  <c:v>295</c:v>
                </c:pt>
                <c:pt idx="349">
                  <c:v>253</c:v>
                </c:pt>
                <c:pt idx="350">
                  <c:v>229</c:v>
                </c:pt>
                <c:pt idx="351">
                  <c:v>174</c:v>
                </c:pt>
                <c:pt idx="352">
                  <c:v>450</c:v>
                </c:pt>
                <c:pt idx="353">
                  <c:v>388</c:v>
                </c:pt>
                <c:pt idx="354">
                  <c:v>357</c:v>
                </c:pt>
                <c:pt idx="355">
                  <c:v>321</c:v>
                </c:pt>
                <c:pt idx="356">
                  <c:v>221</c:v>
                </c:pt>
                <c:pt idx="357">
                  <c:v>216</c:v>
                </c:pt>
                <c:pt idx="358">
                  <c:v>216</c:v>
                </c:pt>
                <c:pt idx="359">
                  <c:v>167</c:v>
                </c:pt>
              </c:numCache>
            </c:numRef>
          </c:val>
        </c:ser>
        <c:dLbls>
          <c:showLegendKey val="0"/>
          <c:showVal val="0"/>
          <c:showCatName val="0"/>
          <c:showSerName val="0"/>
          <c:showPercent val="0"/>
          <c:showBubbleSize val="0"/>
        </c:dLbls>
        <c:gapWidth val="150"/>
        <c:axId val="71528832"/>
        <c:axId val="71530368"/>
      </c:barChart>
      <c:catAx>
        <c:axId val="71528832"/>
        <c:scaling>
          <c:orientation val="minMax"/>
        </c:scaling>
        <c:delete val="0"/>
        <c:axPos val="b"/>
        <c:majorTickMark val="out"/>
        <c:minorTickMark val="none"/>
        <c:tickLblPos val="nextTo"/>
        <c:crossAx val="71530368"/>
        <c:crosses val="autoZero"/>
        <c:auto val="1"/>
        <c:lblAlgn val="ctr"/>
        <c:lblOffset val="100"/>
        <c:noMultiLvlLbl val="0"/>
      </c:catAx>
      <c:valAx>
        <c:axId val="71530368"/>
        <c:scaling>
          <c:orientation val="minMax"/>
        </c:scaling>
        <c:delete val="0"/>
        <c:axPos val="l"/>
        <c:majorGridlines/>
        <c:numFmt formatCode="0" sourceLinked="1"/>
        <c:majorTickMark val="out"/>
        <c:minorTickMark val="none"/>
        <c:tickLblPos val="nextTo"/>
        <c:crossAx val="7152883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E7300E88-2675-4EE9-A35C-0212436304FC}" type="datetimeFigureOut">
              <a:rPr lang="en-US" smtClean="0"/>
              <a:pPr/>
              <a:t>9/14/2012</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44BF7596-F06E-4208-83C4-DF018BF30B3C}" type="slidenum">
              <a:rPr lang="en-US" smtClean="0"/>
              <a:pPr/>
              <a:t>‹#›</a:t>
            </a:fld>
            <a:endParaRPr lang="en-US"/>
          </a:p>
        </p:txBody>
      </p:sp>
    </p:spTree>
    <p:extLst>
      <p:ext uri="{BB962C8B-B14F-4D97-AF65-F5344CB8AC3E}">
        <p14:creationId xmlns:p14="http://schemas.microsoft.com/office/powerpoint/2010/main" val="666666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2" tIns="46586" rIns="93172" bIns="46586" rtlCol="0"/>
          <a:lstStyle>
            <a:lvl1pPr algn="r">
              <a:defRPr sz="1300"/>
            </a:lvl1pPr>
          </a:lstStyle>
          <a:p>
            <a:fld id="{CFE3CBA7-6F33-400F-A8E9-42B359147C09}" type="datetimeFigureOut">
              <a:rPr lang="en-US" smtClean="0"/>
              <a:pPr/>
              <a:t>9/14/2012</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2" tIns="46586" rIns="93172" bIns="46586" rtlCol="0" anchor="b"/>
          <a:lstStyle>
            <a:lvl1pPr algn="r">
              <a:defRPr sz="1300"/>
            </a:lvl1pPr>
          </a:lstStyle>
          <a:p>
            <a:fld id="{3CE0B3D7-E701-4CA3-A8C9-7EEF542C9ADE}" type="slidenum">
              <a:rPr lang="en-US" smtClean="0"/>
              <a:pPr/>
              <a:t>‹#›</a:t>
            </a:fld>
            <a:endParaRPr lang="en-US"/>
          </a:p>
        </p:txBody>
      </p:sp>
    </p:spTree>
    <p:extLst>
      <p:ext uri="{BB962C8B-B14F-4D97-AF65-F5344CB8AC3E}">
        <p14:creationId xmlns:p14="http://schemas.microsoft.com/office/powerpoint/2010/main" val="224029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Burgeoning</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Burgeoning</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5265810" y="0"/>
            <a:ext cx="4028440" cy="350520"/>
          </a:xfrm>
          <a:prstGeom prst="rect">
            <a:avLst/>
          </a:prstGeom>
          <a:ln/>
        </p:spPr>
        <p:txBody>
          <a:bodyPr lIns="92492" tIns="46246" rIns="92492" bIns="46246"/>
          <a:lstStyle/>
          <a:p>
            <a:fld id="{E51D91E2-97D3-43AE-8CC5-146E15F3E8C1}" type="datetime2">
              <a:rPr lang="en-US"/>
              <a:pPr/>
              <a:t>Friday, September 14, 2012</a:t>
            </a:fld>
            <a:endParaRPr lang="en-US"/>
          </a:p>
        </p:txBody>
      </p:sp>
      <p:sp>
        <p:nvSpPr>
          <p:cNvPr id="7" name="Rectangle 7"/>
          <p:cNvSpPr>
            <a:spLocks noGrp="1" noChangeArrowheads="1"/>
          </p:cNvSpPr>
          <p:nvPr>
            <p:ph type="sldNum" sz="quarter" idx="5"/>
          </p:nvPr>
        </p:nvSpPr>
        <p:spPr>
          <a:xfrm>
            <a:off x="5265810" y="6658663"/>
            <a:ext cx="4028440" cy="350520"/>
          </a:xfrm>
          <a:prstGeom prst="rect">
            <a:avLst/>
          </a:prstGeom>
          <a:ln/>
        </p:spPr>
        <p:txBody>
          <a:bodyPr lIns="92492" tIns="46246" rIns="92492" bIns="46246"/>
          <a:lstStyle/>
          <a:p>
            <a:fld id="{454F03CA-5AF8-4082-BA97-AD62D12594A8}" type="slidenum">
              <a:rPr lang="en-US"/>
              <a:pPr/>
              <a:t>9</a:t>
            </a:fld>
            <a:endParaRPr lang="en-US"/>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a:xfrm>
            <a:off x="929641" y="3329940"/>
            <a:ext cx="7437120" cy="3154680"/>
          </a:xfrm>
        </p:spPr>
        <p:txBody>
          <a:bodyPr/>
          <a:lstStyle/>
          <a:p>
            <a:r>
              <a:rPr lang="en-US"/>
              <a:t>TIMESAT derives 11 phenology parameters, or metrics, for up to two separate seasons each year.  The phenology parameters are 1) time for the start of the season, which is when the left edge of the fitted function has increased to a user-defined level, often 20% of the seasonal amplitude, 2) time for the end of the season, or when the right edge has decreased to a user-defined level, 3) length of the season, 4) base level, or the average of left and right minimum values, 5) time for the middle of the season, 6) peak value of the fitted function, 7) seasonal amplitude, or the difference between the peak value and base level, 8) left slope, or rate of increase at the beginning of the season, 9) right slope, or the rate of decrease at the end of the season, 10) large seasonal integral, from season start to season end, and 11) small seasonal integral, relative to the base level. Figure 3 displays these phenology parameters.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while the land area with two seasons for any given year is only about 1% of the total, for specific land management units the amount of area impacted by these issues can be significant.  To demonstrate this we consider U.S. National Park Service and U.S. Fish and Wildlife Service land management units and show that roughly 1/3 of these units have at least some areas with two seasons. </a:t>
            </a:r>
            <a:r>
              <a:rPr lang="en-US" sz="1200" kern="1200" smtClean="0">
                <a:solidFill>
                  <a:schemeClr val="tx1"/>
                </a:solidFill>
                <a:latin typeface="Times New Roman" pitchFamily="18" charset="0"/>
                <a:ea typeface="+mn-ea"/>
                <a:cs typeface="+mn-cs"/>
              </a:rPr>
              <a:t>Furthermore we found 52 management units with more than 10% of their total area showing a 2</a:t>
            </a:r>
            <a:r>
              <a:rPr lang="en-US" sz="1200" kern="1200" baseline="30000" smtClean="0">
                <a:solidFill>
                  <a:schemeClr val="tx1"/>
                </a:solidFill>
                <a:latin typeface="Times New Roman" pitchFamily="18" charset="0"/>
                <a:ea typeface="+mn-ea"/>
                <a:cs typeface="+mn-cs"/>
              </a:rPr>
              <a:t>nd</a:t>
            </a:r>
            <a:r>
              <a:rPr lang="en-US" sz="1200" kern="1200" smtClean="0">
                <a:solidFill>
                  <a:schemeClr val="tx1"/>
                </a:solidFill>
                <a:latin typeface="Times New Roman" pitchFamily="18" charset="0"/>
                <a:ea typeface="+mn-ea"/>
                <a:cs typeface="+mn-cs"/>
              </a:rPr>
              <a:t> season. </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Mid range of </a:t>
            </a:r>
            <a:r>
              <a:rPr lang="en-US" dirty="0" err="1" smtClean="0"/>
              <a:t>bioclim</a:t>
            </a:r>
            <a:r>
              <a:rPr lang="en-US" baseline="0" dirty="0" smtClean="0"/>
              <a:t> 3 and lowest range of </a:t>
            </a:r>
            <a:r>
              <a:rPr lang="en-US" baseline="0" dirty="0" err="1" smtClean="0"/>
              <a:t>bioclim</a:t>
            </a:r>
            <a:r>
              <a:rPr lang="en-US" baseline="0" dirty="0" smtClean="0"/>
              <a:t> 18 are more likely to have second season.</a:t>
            </a:r>
          </a:p>
          <a:p>
            <a:r>
              <a:rPr lang="en-US" sz="1200" dirty="0" smtClean="0"/>
              <a:t>Mid range relative</a:t>
            </a:r>
            <a:r>
              <a:rPr lang="en-US" sz="1200" baseline="0" dirty="0" smtClean="0"/>
              <a:t> </a:t>
            </a:r>
            <a:r>
              <a:rPr lang="en-US" sz="1200" baseline="0" dirty="0" err="1" smtClean="0"/>
              <a:t>isothermality</a:t>
            </a:r>
            <a:r>
              <a:rPr lang="en-US" sz="1200" baseline="0" dirty="0" smtClean="0"/>
              <a:t> and low </a:t>
            </a:r>
            <a:r>
              <a:rPr lang="en-US" sz="1200" baseline="0" dirty="0" err="1" smtClean="0"/>
              <a:t>precip</a:t>
            </a:r>
            <a:r>
              <a:rPr lang="en-US" sz="1200" baseline="0" dirty="0" smtClean="0"/>
              <a:t> in warmest quarter are more like to have second season.</a:t>
            </a:r>
            <a:endParaRPr lang="en-US" sz="1200" dirty="0" smtClean="0"/>
          </a:p>
          <a:p>
            <a:endParaRPr lang="en-US" sz="1200" dirty="0" smtClean="0"/>
          </a:p>
          <a:p>
            <a:r>
              <a:rPr lang="en-US" sz="1200" dirty="0" smtClean="0"/>
              <a:t>(</a:t>
            </a:r>
            <a:r>
              <a:rPr lang="en-US" sz="1200" dirty="0" err="1" smtClean="0"/>
              <a:t>iso</a:t>
            </a:r>
            <a:r>
              <a:rPr lang="en-US" sz="1200" dirty="0" smtClean="0"/>
              <a:t>, </a:t>
            </a:r>
            <a:r>
              <a:rPr lang="en-US" sz="1200" dirty="0" err="1" smtClean="0"/>
              <a:t>greek</a:t>
            </a:r>
            <a:r>
              <a:rPr lang="en-US" sz="1200" dirty="0" smtClean="0"/>
              <a:t> in origin for equal)</a:t>
            </a:r>
            <a:br>
              <a:rPr lang="en-US" sz="1200" dirty="0" smtClean="0"/>
            </a:br>
            <a:r>
              <a:rPr lang="en-US" sz="1200" dirty="0" smtClean="0"/>
              <a:t>BIO3 = </a:t>
            </a:r>
            <a:r>
              <a:rPr lang="en-US" sz="1200" dirty="0" err="1" smtClean="0"/>
              <a:t>Isothermality</a:t>
            </a:r>
            <a:r>
              <a:rPr lang="en-US" sz="1200" dirty="0" smtClean="0"/>
              <a:t> (Mean of monthly (max temp - min temp))/Temperature Annual Range (BIO5-BIO6)) </a:t>
            </a:r>
          </a:p>
          <a:p>
            <a:r>
              <a:rPr lang="en-US" sz="1200" dirty="0" smtClean="0"/>
              <a:t>BIO18 = Precipitation of Warmest Quarter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427DF9C-18FB-4B34-864C-D9FEE49AC012}" type="datetimeFigureOut">
              <a:rPr lang="en-US" smtClean="0"/>
              <a:pPr/>
              <a:t>9/14/2012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E1ECB78-255B-4A6D-AD15-2B5254273E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27DF9C-18FB-4B34-864C-D9FEE49AC012}"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27DF9C-18FB-4B34-864C-D9FEE49AC012}"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buFont typeface="Wingdings" pitchFamily="2" charset="2"/>
              <a:buChar char="§"/>
              <a:defRPr/>
            </a:lvl1pPr>
            <a:lvl2pPr>
              <a:buFont typeface="Arial" pitchFamily="34" charset="0"/>
              <a:buChar char="•"/>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B427DF9C-18FB-4B34-864C-D9FEE49AC012}"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27DF9C-18FB-4B34-864C-D9FEE49AC012}"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ECB78-255B-4A6D-AD15-2B5254273E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27DF9C-18FB-4B34-864C-D9FEE49AC012}"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27DF9C-18FB-4B34-864C-D9FEE49AC012}" type="datetimeFigureOut">
              <a:rPr lang="en-US" smtClean="0"/>
              <a:pPr/>
              <a:t>9/14/2012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427DF9C-18FB-4B34-864C-D9FEE49AC012}" type="datetimeFigureOut">
              <a:rPr lang="en-US" smtClean="0"/>
              <a:pPr/>
              <a:t>9/14/2012</a:t>
            </a:fld>
            <a:endParaRPr lang="en-US"/>
          </a:p>
        </p:txBody>
      </p:sp>
      <p:sp>
        <p:nvSpPr>
          <p:cNvPr id="8" name="Slide Number Placeholder 7"/>
          <p:cNvSpPr>
            <a:spLocks noGrp="1"/>
          </p:cNvSpPr>
          <p:nvPr>
            <p:ph type="sldNum" sz="quarter" idx="11"/>
          </p:nvPr>
        </p:nvSpPr>
        <p:spPr/>
        <p:txBody>
          <a:bodyPr/>
          <a:lstStyle/>
          <a:p>
            <a:fld id="{BE1ECB78-255B-4A6D-AD15-2B5254273ED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7DF9C-18FB-4B34-864C-D9FEE49AC012}" type="datetimeFigureOut">
              <a:rPr lang="en-US" smtClean="0"/>
              <a:pPr/>
              <a:t>9/14/2012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27DF9C-18FB-4B34-864C-D9FEE49AC012}"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E1ECB78-255B-4A6D-AD15-2B5254273E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427DF9C-18FB-4B34-864C-D9FEE49AC012}"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27DF9C-18FB-4B34-864C-D9FEE49AC012}" type="datetimeFigureOut">
              <a:rPr lang="en-US" smtClean="0"/>
              <a:pPr/>
              <a:t>9/14/2012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E1ECB78-255B-4A6D-AD15-2B5254273ED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since 2012</a:t>
            </a:r>
            <a:endParaRPr lang="en-US" dirty="0"/>
          </a:p>
        </p:txBody>
      </p:sp>
      <p:sp>
        <p:nvSpPr>
          <p:cNvPr id="3" name="Content Placeholder 2"/>
          <p:cNvSpPr>
            <a:spLocks noGrp="1"/>
          </p:cNvSpPr>
          <p:nvPr>
            <p:ph idx="1"/>
          </p:nvPr>
        </p:nvSpPr>
        <p:spPr/>
        <p:txBody>
          <a:bodyPr/>
          <a:lstStyle/>
          <a:p>
            <a:r>
              <a:rPr lang="en-US" dirty="0" smtClean="0"/>
              <a:t>Results from NACP indicate that better phenology is needed.</a:t>
            </a:r>
          </a:p>
          <a:p>
            <a:r>
              <a:rPr lang="en-US" dirty="0" smtClean="0"/>
              <a:t>Burgeoning of both National phenology Networks and web/tower cameras</a:t>
            </a:r>
          </a:p>
          <a:p>
            <a:r>
              <a:rPr lang="en-US" dirty="0" smtClean="0"/>
              <a:t>In the US: National Climate Assessment (and NASA is looking to contribute!)</a:t>
            </a:r>
          </a:p>
          <a:p>
            <a:r>
              <a:rPr lang="en-US" dirty="0" smtClean="0"/>
              <a:t>Advances in active sensors and LSP</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762000"/>
          </a:xfrm>
        </p:spPr>
        <p:txBody>
          <a:bodyPr>
            <a:normAutofit fontScale="90000"/>
          </a:bodyPr>
          <a:lstStyle/>
          <a:p>
            <a:r>
              <a:rPr lang="en-US" dirty="0" err="1" smtClean="0"/>
              <a:t>Timesat</a:t>
            </a:r>
            <a:r>
              <a:rPr lang="en-US" dirty="0" smtClean="0"/>
              <a:t> 2</a:t>
            </a:r>
            <a:r>
              <a:rPr lang="en-US" baseline="30000" dirty="0" smtClean="0"/>
              <a:t>nd</a:t>
            </a:r>
            <a:r>
              <a:rPr lang="en-US" dirty="0" smtClean="0"/>
              <a:t> season</a:t>
            </a:r>
            <a:endParaRPr lang="en-US" dirty="0"/>
          </a:p>
        </p:txBody>
      </p:sp>
      <p:sp>
        <p:nvSpPr>
          <p:cNvPr id="4" name="TextBox 3"/>
          <p:cNvSpPr txBox="1"/>
          <p:nvPr/>
        </p:nvSpPr>
        <p:spPr>
          <a:xfrm>
            <a:off x="3063948" y="5105400"/>
            <a:ext cx="5707012" cy="1631216"/>
          </a:xfrm>
          <a:prstGeom prst="rect">
            <a:avLst/>
          </a:prstGeom>
          <a:solidFill>
            <a:schemeClr val="bg1"/>
          </a:solidFill>
        </p:spPr>
        <p:txBody>
          <a:bodyPr wrap="none" rtlCol="0">
            <a:spAutoFit/>
          </a:bodyPr>
          <a:lstStyle/>
          <a:p>
            <a:r>
              <a:rPr lang="en-US" sz="2000" dirty="0" smtClean="0"/>
              <a:t>“If the amplitude of the secondary maxima</a:t>
            </a:r>
          </a:p>
          <a:p>
            <a:r>
              <a:rPr lang="en-US" sz="2000" dirty="0" smtClean="0"/>
              <a:t>exceeds a certain fraction of the amplitude of the</a:t>
            </a:r>
          </a:p>
          <a:p>
            <a:r>
              <a:rPr lang="en-US" sz="2000" dirty="0" smtClean="0"/>
              <a:t>primary maxima we have two annual seasons.”</a:t>
            </a:r>
          </a:p>
          <a:p>
            <a:endParaRPr lang="en-US" sz="2000" dirty="0" smtClean="0"/>
          </a:p>
          <a:p>
            <a:r>
              <a:rPr lang="en-US" sz="2000" dirty="0" err="1" smtClean="0"/>
              <a:t>Jonsson</a:t>
            </a:r>
            <a:r>
              <a:rPr lang="en-US" sz="2000" dirty="0" smtClean="0"/>
              <a:t> and </a:t>
            </a:r>
            <a:r>
              <a:rPr lang="en-US" sz="2000" dirty="0" err="1" smtClean="0"/>
              <a:t>Eklundh</a:t>
            </a:r>
            <a:r>
              <a:rPr lang="en-US" sz="2000" dirty="0" smtClean="0"/>
              <a:t>, 2004</a:t>
            </a:r>
          </a:p>
        </p:txBody>
      </p:sp>
      <p:pic>
        <p:nvPicPr>
          <p:cNvPr id="59393" name="Picture 1"/>
          <p:cNvPicPr>
            <a:picLocks noChangeAspect="1" noChangeArrowheads="1"/>
          </p:cNvPicPr>
          <p:nvPr/>
        </p:nvPicPr>
        <p:blipFill>
          <a:blip r:embed="rId2" cstate="print"/>
          <a:srcRect/>
          <a:stretch>
            <a:fillRect/>
          </a:stretch>
        </p:blipFill>
        <p:spPr bwMode="auto">
          <a:xfrm>
            <a:off x="352425" y="914400"/>
            <a:ext cx="8439150" cy="4095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533400" y="179388"/>
            <a:ext cx="8610600" cy="914400"/>
          </a:xfrm>
        </p:spPr>
        <p:txBody>
          <a:bodyPr/>
          <a:lstStyle/>
          <a:p>
            <a:r>
              <a:rPr lang="en-US" sz="2000"/>
              <a:t>MODIS for NACP project: </a:t>
            </a:r>
            <a:br>
              <a:rPr lang="en-US" sz="2000"/>
            </a:br>
            <a:r>
              <a:rPr lang="en-US" sz="2000"/>
              <a:t>Helping NACP investigators better utilize MODIS data products</a:t>
            </a:r>
          </a:p>
        </p:txBody>
      </p:sp>
      <p:sp>
        <p:nvSpPr>
          <p:cNvPr id="869379" name="Rectangle 3"/>
          <p:cNvSpPr>
            <a:spLocks noGrp="1" noChangeArrowheads="1"/>
          </p:cNvSpPr>
          <p:nvPr>
            <p:ph type="body" idx="1"/>
          </p:nvPr>
        </p:nvSpPr>
        <p:spPr>
          <a:xfrm>
            <a:off x="6096000" y="1905000"/>
            <a:ext cx="3048000" cy="4038600"/>
          </a:xfrm>
        </p:spPr>
        <p:txBody>
          <a:bodyPr/>
          <a:lstStyle/>
          <a:p>
            <a:r>
              <a:rPr lang="en-US" sz="1800"/>
              <a:t>Offering </a:t>
            </a:r>
            <a:r>
              <a:rPr lang="en-US" sz="1800" b="1" i="1"/>
              <a:t>original</a:t>
            </a:r>
            <a:r>
              <a:rPr lang="en-US" sz="1800"/>
              <a:t> and</a:t>
            </a:r>
            <a:br>
              <a:rPr lang="en-US" sz="1800"/>
            </a:br>
            <a:r>
              <a:rPr lang="en-US" sz="1800" b="1" i="1"/>
              <a:t>smooth/gap-filled</a:t>
            </a:r>
            <a:r>
              <a:rPr lang="en-US" sz="1800"/>
              <a:t> </a:t>
            </a:r>
            <a:br>
              <a:rPr lang="en-US" sz="1800"/>
            </a:br>
            <a:r>
              <a:rPr lang="en-US" sz="1800" b="1"/>
              <a:t>LAI, FPAR, EVI &amp; NDVI</a:t>
            </a:r>
            <a:r>
              <a:rPr lang="en-US" sz="1800"/>
              <a:t> </a:t>
            </a:r>
            <a:br>
              <a:rPr lang="en-US" sz="1800"/>
            </a:br>
            <a:r>
              <a:rPr lang="en-US" sz="1800"/>
              <a:t>products with the following data services:</a:t>
            </a:r>
          </a:p>
          <a:p>
            <a:pPr marL="400050" lvl="1" indent="-285750"/>
            <a:r>
              <a:rPr lang="en-US" sz="1600"/>
              <a:t>Subset by geographic area</a:t>
            </a:r>
          </a:p>
          <a:p>
            <a:pPr marL="400050" lvl="1" indent="-285750"/>
            <a:r>
              <a:rPr lang="en-US" sz="1600"/>
              <a:t>Subset by data layer</a:t>
            </a:r>
          </a:p>
          <a:p>
            <a:pPr marL="400050" lvl="1" indent="-285750"/>
            <a:r>
              <a:rPr lang="en-US" sz="1600"/>
              <a:t>Reproject</a:t>
            </a:r>
          </a:p>
          <a:p>
            <a:pPr marL="400050" lvl="1" indent="-285750"/>
            <a:r>
              <a:rPr lang="en-US" sz="1600"/>
              <a:t>Mosaic</a:t>
            </a:r>
          </a:p>
          <a:p>
            <a:pPr marL="400050" lvl="1" indent="-285750"/>
            <a:r>
              <a:rPr lang="en-US" sz="1600"/>
              <a:t>Re-format (to GeoTIFF).</a:t>
            </a:r>
          </a:p>
        </p:txBody>
      </p:sp>
      <p:pic>
        <p:nvPicPr>
          <p:cNvPr id="869381" name="Picture 5" descr="Screenshot_2"/>
          <p:cNvPicPr>
            <a:picLocks noChangeAspect="1" noChangeArrowheads="1"/>
          </p:cNvPicPr>
          <p:nvPr/>
        </p:nvPicPr>
        <p:blipFill>
          <a:blip r:embed="rId2" cstate="print"/>
          <a:srcRect/>
          <a:stretch>
            <a:fillRect/>
          </a:stretch>
        </p:blipFill>
        <p:spPr bwMode="auto">
          <a:xfrm>
            <a:off x="152400" y="1066800"/>
            <a:ext cx="5791200" cy="5299075"/>
          </a:xfrm>
          <a:prstGeom prst="rect">
            <a:avLst/>
          </a:prstGeom>
          <a:noFill/>
        </p:spPr>
      </p:pic>
      <p:sp>
        <p:nvSpPr>
          <p:cNvPr id="869382" name="Oval 6"/>
          <p:cNvSpPr>
            <a:spLocks noChangeArrowheads="1"/>
          </p:cNvSpPr>
          <p:nvPr/>
        </p:nvSpPr>
        <p:spPr bwMode="auto">
          <a:xfrm>
            <a:off x="76200" y="2895600"/>
            <a:ext cx="914400" cy="381000"/>
          </a:xfrm>
          <a:prstGeom prst="ellipse">
            <a:avLst/>
          </a:prstGeom>
          <a:noFill/>
          <a:ln w="28575">
            <a:solidFill>
              <a:srgbClr val="FF0000"/>
            </a:solidFill>
            <a:round/>
            <a:headEnd/>
            <a:tailEnd/>
          </a:ln>
        </p:spPr>
        <p:txBody>
          <a:bodyPr wrap="none" anchor="ctr"/>
          <a:lstStyle/>
          <a:p>
            <a:endParaRPr lang="en-US"/>
          </a:p>
        </p:txBody>
      </p:sp>
      <p:sp>
        <p:nvSpPr>
          <p:cNvPr id="7" name="Text Box 3"/>
          <p:cNvSpPr txBox="1">
            <a:spLocks noChangeArrowheads="1"/>
          </p:cNvSpPr>
          <p:nvPr/>
        </p:nvSpPr>
        <p:spPr bwMode="auto">
          <a:xfrm>
            <a:off x="3276600" y="6340475"/>
            <a:ext cx="5479385" cy="523220"/>
          </a:xfrm>
          <a:prstGeom prst="rect">
            <a:avLst/>
          </a:prstGeom>
          <a:noFill/>
          <a:ln w="9525">
            <a:noFill/>
            <a:miter lim="800000"/>
            <a:headEnd/>
            <a:tailEnd/>
          </a:ln>
          <a:effectLst/>
        </p:spPr>
        <p:txBody>
          <a:bodyPr wrap="none">
            <a:spAutoFit/>
          </a:bodyPr>
          <a:lstStyle/>
          <a:p>
            <a:r>
              <a:rPr lang="en-US" sz="1400" b="0" dirty="0">
                <a:solidFill>
                  <a:schemeClr val="bg1"/>
                </a:solidFill>
                <a:latin typeface="Arial Unicode MS" pitchFamily="34" charset="-128"/>
              </a:rPr>
              <a:t>Phenology Product User Guide, Tan et al</a:t>
            </a:r>
            <a:br>
              <a:rPr lang="en-US" sz="1400" b="0" dirty="0">
                <a:solidFill>
                  <a:schemeClr val="bg1"/>
                </a:solidFill>
                <a:latin typeface="Arial Unicode MS" pitchFamily="34" charset="-128"/>
              </a:rPr>
            </a:br>
            <a:r>
              <a:rPr lang="en-US" sz="1400" b="0" dirty="0">
                <a:solidFill>
                  <a:schemeClr val="bg1"/>
                </a:solidFill>
                <a:latin typeface="Arial Unicode MS" pitchFamily="34" charset="-128"/>
              </a:rPr>
              <a:t>http://accweb.nascom.nasa.gov/project/docs/User_guide_PHN.pdf.</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533400" y="179388"/>
            <a:ext cx="8610600" cy="914400"/>
          </a:xfrm>
        </p:spPr>
        <p:txBody>
          <a:bodyPr/>
          <a:lstStyle/>
          <a:p>
            <a:r>
              <a:rPr lang="en-US" sz="2000"/>
              <a:t>MODIS for NACP project: </a:t>
            </a:r>
            <a:br>
              <a:rPr lang="en-US" sz="2000"/>
            </a:br>
            <a:r>
              <a:rPr lang="en-US" sz="2000"/>
              <a:t>Helping NACP investigators better utilize MODIS data products</a:t>
            </a:r>
          </a:p>
        </p:txBody>
      </p:sp>
      <p:sp>
        <p:nvSpPr>
          <p:cNvPr id="7" name="Text Box 3"/>
          <p:cNvSpPr txBox="1">
            <a:spLocks noChangeArrowheads="1"/>
          </p:cNvSpPr>
          <p:nvPr/>
        </p:nvSpPr>
        <p:spPr bwMode="auto">
          <a:xfrm>
            <a:off x="3276600" y="6340475"/>
            <a:ext cx="5479385" cy="523220"/>
          </a:xfrm>
          <a:prstGeom prst="rect">
            <a:avLst/>
          </a:prstGeom>
          <a:noFill/>
          <a:ln w="9525">
            <a:noFill/>
            <a:miter lim="800000"/>
            <a:headEnd/>
            <a:tailEnd/>
          </a:ln>
          <a:effectLst/>
        </p:spPr>
        <p:txBody>
          <a:bodyPr wrap="none">
            <a:spAutoFit/>
          </a:bodyPr>
          <a:lstStyle/>
          <a:p>
            <a:r>
              <a:rPr lang="en-US" sz="1400" b="0" dirty="0">
                <a:solidFill>
                  <a:schemeClr val="bg1"/>
                </a:solidFill>
                <a:latin typeface="Arial Unicode MS" pitchFamily="34" charset="-128"/>
              </a:rPr>
              <a:t>Phenology Product User Guide, Tan et al</a:t>
            </a:r>
            <a:br>
              <a:rPr lang="en-US" sz="1400" b="0" dirty="0">
                <a:solidFill>
                  <a:schemeClr val="bg1"/>
                </a:solidFill>
                <a:latin typeface="Arial Unicode MS" pitchFamily="34" charset="-128"/>
              </a:rPr>
            </a:br>
            <a:r>
              <a:rPr lang="en-US" sz="1400" b="0" dirty="0">
                <a:solidFill>
                  <a:schemeClr val="bg1"/>
                </a:solidFill>
                <a:latin typeface="Arial Unicode MS" pitchFamily="34" charset="-128"/>
              </a:rPr>
              <a:t>http://accweb.nascom.nasa.gov/project/docs/User_guide_PHN.pdf.</a:t>
            </a:r>
          </a:p>
        </p:txBody>
      </p:sp>
      <p:pic>
        <p:nvPicPr>
          <p:cNvPr id="89091" name="Picture 3"/>
          <p:cNvPicPr>
            <a:picLocks noChangeAspect="1" noChangeArrowheads="1"/>
          </p:cNvPicPr>
          <p:nvPr/>
        </p:nvPicPr>
        <p:blipFill>
          <a:blip r:embed="rId2" cstate="print"/>
          <a:srcRect/>
          <a:stretch>
            <a:fillRect/>
          </a:stretch>
        </p:blipFill>
        <p:spPr bwMode="auto">
          <a:xfrm>
            <a:off x="447675" y="1000125"/>
            <a:ext cx="8248650" cy="5019675"/>
          </a:xfrm>
          <a:prstGeom prst="rect">
            <a:avLst/>
          </a:prstGeom>
          <a:noFill/>
          <a:ln w="9525">
            <a:noFill/>
            <a:miter lim="800000"/>
            <a:headEnd/>
            <a:tailEnd/>
          </a:ln>
        </p:spPr>
      </p:pic>
      <p:sp>
        <p:nvSpPr>
          <p:cNvPr id="869382" name="Oval 6"/>
          <p:cNvSpPr>
            <a:spLocks noChangeArrowheads="1"/>
          </p:cNvSpPr>
          <p:nvPr/>
        </p:nvSpPr>
        <p:spPr bwMode="auto">
          <a:xfrm>
            <a:off x="228600" y="3276600"/>
            <a:ext cx="4724400" cy="83820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ndSeason3testAreas_wRed2ndSeason.jpg"/>
          <p:cNvPicPr>
            <a:picLocks noGrp="1" noChangeAspect="1"/>
          </p:cNvPicPr>
          <p:nvPr>
            <p:ph idx="1"/>
          </p:nvPr>
        </p:nvPicPr>
        <p:blipFill>
          <a:blip r:embed="rId3" cstate="print"/>
          <a:stretch>
            <a:fillRect/>
          </a:stretch>
        </p:blipFill>
        <p:spPr>
          <a:xfrm>
            <a:off x="2133600" y="118781"/>
            <a:ext cx="5105400" cy="660698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Brazil</a:t>
            </a:r>
            <a:endParaRPr lang="en-US" dirty="0"/>
          </a:p>
        </p:txBody>
      </p:sp>
      <p:pic>
        <p:nvPicPr>
          <p:cNvPr id="4" name="Content Placeholder 3" descr="MiscSouthernBrazil.png"/>
          <p:cNvPicPr>
            <a:picLocks noGrp="1" noChangeAspect="1"/>
          </p:cNvPicPr>
          <p:nvPr>
            <p:ph idx="1"/>
          </p:nvPr>
        </p:nvPicPr>
        <p:blipFill>
          <a:blip r:embed="rId2" cstate="print"/>
          <a:stretch>
            <a:fillRect/>
          </a:stretch>
        </p:blipFill>
        <p:spPr>
          <a:xfrm>
            <a:off x="152400" y="1447800"/>
            <a:ext cx="8720708" cy="5105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52600" y="5943600"/>
            <a:ext cx="7010400" cy="707886"/>
          </a:xfrm>
          <a:prstGeom prst="rect">
            <a:avLst/>
          </a:prstGeom>
          <a:noFill/>
        </p:spPr>
        <p:txBody>
          <a:bodyPr wrap="square" rtlCol="0">
            <a:spAutoFit/>
          </a:bodyPr>
          <a:lstStyle/>
          <a:p>
            <a:pPr algn="ctr"/>
            <a:r>
              <a:rPr lang="en-US" sz="2000" dirty="0" smtClean="0">
                <a:solidFill>
                  <a:schemeClr val="bg1"/>
                </a:solidFill>
              </a:rPr>
              <a:t>44% of Death Valley National Park had 2 or More Double-Season Years Between 2000 and 2010</a:t>
            </a:r>
            <a:endParaRPr lang="en-US" sz="2000" dirty="0">
              <a:solidFill>
                <a:schemeClr val="bg1"/>
              </a:solidFill>
            </a:endParaRPr>
          </a:p>
        </p:txBody>
      </p:sp>
      <p:pic>
        <p:nvPicPr>
          <p:cNvPr id="9" name="Picture 8" descr="2ndSeason2000to2010_Inset.jpg"/>
          <p:cNvPicPr>
            <a:picLocks noChangeAspect="1"/>
          </p:cNvPicPr>
          <p:nvPr/>
        </p:nvPicPr>
        <p:blipFill>
          <a:blip r:embed="rId2" cstate="print"/>
          <a:stretch>
            <a:fillRect/>
          </a:stretch>
        </p:blipFill>
        <p:spPr>
          <a:xfrm>
            <a:off x="381000" y="152400"/>
            <a:ext cx="2200275" cy="2105025"/>
          </a:xfrm>
          <a:prstGeom prst="rect">
            <a:avLst/>
          </a:prstGeom>
        </p:spPr>
      </p:pic>
      <p:pic>
        <p:nvPicPr>
          <p:cNvPr id="12" name="Picture 11" descr="2ndSeason2000to2010_Main.jpg"/>
          <p:cNvPicPr>
            <a:picLocks noChangeAspect="1"/>
          </p:cNvPicPr>
          <p:nvPr/>
        </p:nvPicPr>
        <p:blipFill>
          <a:blip r:embed="rId3" cstate="print"/>
          <a:stretch>
            <a:fillRect/>
          </a:stretch>
        </p:blipFill>
        <p:spPr>
          <a:xfrm>
            <a:off x="3124200" y="152400"/>
            <a:ext cx="5715000" cy="5568836"/>
          </a:xfrm>
          <a:prstGeom prst="rect">
            <a:avLst/>
          </a:prstGeom>
          <a:ln w="9525">
            <a:solidFill>
              <a:schemeClr val="tx1"/>
            </a:solidFill>
          </a:ln>
        </p:spPr>
      </p:pic>
      <p:sp>
        <p:nvSpPr>
          <p:cNvPr id="15" name="TextBox 14"/>
          <p:cNvSpPr txBox="1"/>
          <p:nvPr/>
        </p:nvSpPr>
        <p:spPr>
          <a:xfrm>
            <a:off x="304800" y="2895600"/>
            <a:ext cx="1438214" cy="307777"/>
          </a:xfrm>
          <a:prstGeom prst="rect">
            <a:avLst/>
          </a:prstGeom>
          <a:noFill/>
        </p:spPr>
        <p:txBody>
          <a:bodyPr wrap="none" rtlCol="0">
            <a:spAutoFit/>
          </a:bodyPr>
          <a:lstStyle/>
          <a:p>
            <a:r>
              <a:rPr lang="en-US" sz="1400" dirty="0" smtClean="0">
                <a:solidFill>
                  <a:schemeClr val="bg1"/>
                </a:solidFill>
              </a:rPr>
              <a:t>Implications for:</a:t>
            </a:r>
            <a:endParaRPr lang="en-US" sz="1400" dirty="0">
              <a:solidFill>
                <a:schemeClr val="bg1"/>
              </a:solidFill>
            </a:endParaRPr>
          </a:p>
        </p:txBody>
      </p:sp>
      <p:sp>
        <p:nvSpPr>
          <p:cNvPr id="16" name="TextBox 15"/>
          <p:cNvSpPr txBox="1"/>
          <p:nvPr/>
        </p:nvSpPr>
        <p:spPr>
          <a:xfrm>
            <a:off x="304800" y="3200400"/>
            <a:ext cx="2702984" cy="738664"/>
          </a:xfrm>
          <a:prstGeom prst="rect">
            <a:avLst/>
          </a:prstGeom>
          <a:noFill/>
        </p:spPr>
        <p:txBody>
          <a:bodyPr wrap="none" rtlCol="0">
            <a:spAutoFit/>
          </a:bodyPr>
          <a:lstStyle/>
          <a:p>
            <a:r>
              <a:rPr lang="en-US" sz="1400" dirty="0" smtClean="0">
                <a:solidFill>
                  <a:schemeClr val="bg1"/>
                </a:solidFill>
              </a:rPr>
              <a:t>-Season Length</a:t>
            </a:r>
          </a:p>
          <a:p>
            <a:r>
              <a:rPr lang="en-US" sz="1400" dirty="0" smtClean="0">
                <a:solidFill>
                  <a:schemeClr val="bg1"/>
                </a:solidFill>
              </a:rPr>
              <a:t>-Maximum Peak Values</a:t>
            </a:r>
          </a:p>
          <a:p>
            <a:r>
              <a:rPr lang="en-US" sz="1400" dirty="0" smtClean="0">
                <a:solidFill>
                  <a:schemeClr val="bg1"/>
                </a:solidFill>
              </a:rPr>
              <a:t>-Green Up / Brown Down Dates</a:t>
            </a:r>
            <a:endParaRPr lang="en-US" sz="1400" dirty="0">
              <a:solidFill>
                <a:schemeClr val="bg1"/>
              </a:solidFill>
            </a:endParaRPr>
          </a:p>
        </p:txBody>
      </p:sp>
      <p:sp>
        <p:nvSpPr>
          <p:cNvPr id="17" name="TextBox 16"/>
          <p:cNvSpPr txBox="1"/>
          <p:nvPr/>
        </p:nvSpPr>
        <p:spPr>
          <a:xfrm>
            <a:off x="685800" y="2286000"/>
            <a:ext cx="1805302" cy="307777"/>
          </a:xfrm>
          <a:prstGeom prst="rect">
            <a:avLst/>
          </a:prstGeom>
          <a:noFill/>
        </p:spPr>
        <p:txBody>
          <a:bodyPr wrap="none" rtlCol="0">
            <a:spAutoFit/>
          </a:bodyPr>
          <a:lstStyle/>
          <a:p>
            <a:r>
              <a:rPr lang="en-US" sz="1400" i="1" dirty="0" smtClean="0">
                <a:solidFill>
                  <a:schemeClr val="bg1"/>
                </a:solidFill>
              </a:rPr>
              <a:t>Area enlarged, right.</a:t>
            </a:r>
            <a:endParaRPr lang="en-US" sz="1400" i="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ndSeason2000to2010_Inset.jpg"/>
          <p:cNvPicPr>
            <a:picLocks noChangeAspect="1"/>
          </p:cNvPicPr>
          <p:nvPr/>
        </p:nvPicPr>
        <p:blipFill>
          <a:blip r:embed="rId2" cstate="print"/>
          <a:stretch>
            <a:fillRect/>
          </a:stretch>
        </p:blipFill>
        <p:spPr>
          <a:xfrm>
            <a:off x="6629400" y="4752975"/>
            <a:ext cx="2200275" cy="2105025"/>
          </a:xfrm>
          <a:prstGeom prst="rect">
            <a:avLst/>
          </a:prstGeom>
        </p:spPr>
      </p:pic>
      <p:pic>
        <p:nvPicPr>
          <p:cNvPr id="13" name="Picture 12" descr="Years2000-2004.png"/>
          <p:cNvPicPr>
            <a:picLocks noChangeAspect="1"/>
          </p:cNvPicPr>
          <p:nvPr/>
        </p:nvPicPr>
        <p:blipFill>
          <a:blip r:embed="rId3" cstate="print"/>
          <a:stretch>
            <a:fillRect/>
          </a:stretch>
        </p:blipFill>
        <p:spPr>
          <a:xfrm>
            <a:off x="0" y="304800"/>
            <a:ext cx="9144000" cy="434985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aphicFrame>
        <p:nvGraphicFramePr>
          <p:cNvPr id="10" name="Chart 9"/>
          <p:cNvGraphicFramePr/>
          <p:nvPr/>
        </p:nvGraphicFramePr>
        <p:xfrm>
          <a:off x="0" y="685800"/>
          <a:ext cx="87630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0" y="3505200"/>
          <a:ext cx="8839200" cy="259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normAutofit fontScale="90000"/>
          </a:bodyPr>
          <a:lstStyle/>
          <a:p>
            <a:r>
              <a:rPr lang="en-US" sz="3200" dirty="0" smtClean="0"/>
              <a:t>2001 second season predicted with climate:</a:t>
            </a:r>
            <a:br>
              <a:rPr lang="en-US" sz="3200" dirty="0" smtClean="0"/>
            </a:br>
            <a:r>
              <a:rPr lang="en-US" sz="3200" dirty="0" err="1" smtClean="0"/>
              <a:t>Isothermality</a:t>
            </a:r>
            <a:r>
              <a:rPr lang="en-US" sz="3200" dirty="0" smtClean="0"/>
              <a:t>, </a:t>
            </a:r>
            <a:r>
              <a:rPr lang="en-US" sz="3200" dirty="0" err="1" smtClean="0"/>
              <a:t>precip</a:t>
            </a:r>
            <a:r>
              <a:rPr lang="en-US" sz="3200" dirty="0" smtClean="0"/>
              <a:t> in warmest quarter</a:t>
            </a:r>
            <a:br>
              <a:rPr lang="en-US" sz="3200" dirty="0" smtClean="0"/>
            </a:br>
            <a:r>
              <a:rPr lang="en-US" sz="3200" dirty="0" smtClean="0"/>
              <a:t> </a:t>
            </a:r>
            <a:endParaRPr lang="en-US" sz="3200" dirty="0"/>
          </a:p>
        </p:txBody>
      </p:sp>
      <p:pic>
        <p:nvPicPr>
          <p:cNvPr id="90114" name="Picture 2"/>
          <p:cNvPicPr>
            <a:picLocks noChangeAspect="1" noChangeArrowheads="1"/>
          </p:cNvPicPr>
          <p:nvPr/>
        </p:nvPicPr>
        <p:blipFill>
          <a:blip r:embed="rId3" cstate="print">
            <a:lum bright="30000" contrast="20000"/>
          </a:blip>
          <a:srcRect t="-9265" r="13008"/>
          <a:stretch>
            <a:fillRect/>
          </a:stretch>
        </p:blipFill>
        <p:spPr bwMode="auto">
          <a:xfrm>
            <a:off x="0" y="1676400"/>
            <a:ext cx="8983064" cy="4950263"/>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a:stretch>
            <a:fillRect/>
          </a:stretch>
        </p:blipFill>
        <p:spPr bwMode="auto">
          <a:xfrm>
            <a:off x="4724400" y="1600200"/>
            <a:ext cx="4133850" cy="15430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Be aware of second seasons</a:t>
            </a:r>
          </a:p>
          <a:p>
            <a:r>
              <a:rPr lang="en-US" dirty="0" smtClean="0"/>
              <a:t>Either mask out or consider a “nested” term for two season pixels when relating land surface phenology to other phenomenon.</a:t>
            </a:r>
          </a:p>
          <a:p>
            <a:endParaRPr lang="en-US" dirty="0" smtClean="0"/>
          </a:p>
          <a:p>
            <a:r>
              <a:rPr lang="en-US" dirty="0" smtClean="0"/>
              <a:t>More work is need on comparison to climate, </a:t>
            </a:r>
            <a:r>
              <a:rPr lang="en-US" dirty="0" err="1" smtClean="0"/>
              <a:t>seperating</a:t>
            </a:r>
            <a:r>
              <a:rPr lang="en-US" dirty="0" smtClean="0"/>
              <a:t> “late year” from “true” second season.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same since 2012</a:t>
            </a:r>
            <a:endParaRPr lang="en-US" dirty="0"/>
          </a:p>
        </p:txBody>
      </p:sp>
      <p:sp>
        <p:nvSpPr>
          <p:cNvPr id="3" name="Content Placeholder 2"/>
          <p:cNvSpPr>
            <a:spLocks noGrp="1"/>
          </p:cNvSpPr>
          <p:nvPr>
            <p:ph idx="1"/>
          </p:nvPr>
        </p:nvSpPr>
        <p:spPr/>
        <p:txBody>
          <a:bodyPr/>
          <a:lstStyle/>
          <a:p>
            <a:r>
              <a:rPr lang="en-US" dirty="0" smtClean="0"/>
              <a:t>No dedicated person (or funding) to move the effort forward.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381000"/>
            <a:ext cx="9144000" cy="437560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0"/>
            <a:ext cx="7772400" cy="191777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600200" y="1981200"/>
            <a:ext cx="7267575" cy="434015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467600" cy="838200"/>
          </a:xfrm>
        </p:spPr>
        <p:txBody>
          <a:bodyPr>
            <a:normAutofit fontScale="90000"/>
          </a:bodyPr>
          <a:lstStyle/>
          <a:p>
            <a:r>
              <a:rPr lang="en-US" dirty="0" smtClean="0"/>
              <a:t>Site selection recommendations	</a:t>
            </a:r>
            <a:endParaRPr lang="en-US" dirty="0"/>
          </a:p>
        </p:txBody>
      </p:sp>
      <p:sp>
        <p:nvSpPr>
          <p:cNvPr id="5" name="Content Placeholder 4"/>
          <p:cNvSpPr>
            <a:spLocks noGrp="1"/>
          </p:cNvSpPr>
          <p:nvPr>
            <p:ph idx="1"/>
          </p:nvPr>
        </p:nvSpPr>
        <p:spPr>
          <a:xfrm>
            <a:off x="0" y="990600"/>
            <a:ext cx="8763000" cy="4495800"/>
          </a:xfrm>
        </p:spPr>
        <p:txBody>
          <a:bodyPr>
            <a:noAutofit/>
          </a:bodyPr>
          <a:lstStyle/>
          <a:p>
            <a:r>
              <a:rPr lang="en-US" sz="2400" dirty="0" smtClean="0"/>
              <a:t>Consider two types of sites:</a:t>
            </a:r>
          </a:p>
          <a:p>
            <a:pPr lvl="1"/>
            <a:r>
              <a:rPr lang="en-US" sz="2000" dirty="0" smtClean="0"/>
              <a:t>Type A: Ground observations and multiple resolution scaling analysis</a:t>
            </a:r>
          </a:p>
          <a:p>
            <a:pPr lvl="1"/>
            <a:r>
              <a:rPr lang="en-US" sz="2000" dirty="0" smtClean="0"/>
              <a:t>Type B: </a:t>
            </a:r>
            <a:r>
              <a:rPr lang="en-US" sz="2000" dirty="0" err="1" smtClean="0"/>
              <a:t>Pheno</a:t>
            </a:r>
            <a:r>
              <a:rPr lang="en-US" sz="2000" dirty="0" smtClean="0"/>
              <a:t> cams with network observations</a:t>
            </a:r>
          </a:p>
          <a:p>
            <a:r>
              <a:rPr lang="en-US" sz="2400" dirty="0" smtClean="0"/>
              <a:t>Prioritize site:</a:t>
            </a:r>
          </a:p>
          <a:p>
            <a:pPr marL="905256" lvl="1" indent="-457200">
              <a:buFont typeface="+mj-lt"/>
              <a:buAutoNum type="arabicPeriod"/>
            </a:pPr>
            <a:r>
              <a:rPr lang="en-US" sz="2000" dirty="0" smtClean="0"/>
              <a:t>Global representation based on international collaboration and evaluating a range of biomes</a:t>
            </a:r>
          </a:p>
          <a:p>
            <a:pPr marL="905256" lvl="1" indent="-457200">
              <a:buFont typeface="+mj-lt"/>
              <a:buAutoNum type="arabicPeriod"/>
            </a:pPr>
            <a:r>
              <a:rPr lang="en-US" sz="2000" dirty="0" smtClean="0"/>
              <a:t>Dedicated research effort using a phenology product for that site</a:t>
            </a:r>
          </a:p>
          <a:p>
            <a:pPr marL="905256" lvl="1" indent="-457200">
              <a:buFont typeface="+mj-lt"/>
              <a:buAutoNum type="arabicPeriod"/>
            </a:pPr>
            <a:r>
              <a:rPr lang="en-US" sz="2000" dirty="0" smtClean="0"/>
              <a:t>Availability of, and capacity to analyze, a time series of </a:t>
            </a:r>
            <a:r>
              <a:rPr lang="en-US" sz="2000" dirty="0" err="1" smtClean="0"/>
              <a:t>deca</a:t>
            </a:r>
            <a:r>
              <a:rPr lang="en-US" sz="2000" dirty="0" smtClean="0"/>
              <a:t>-resolution imagery</a:t>
            </a:r>
          </a:p>
          <a:p>
            <a:r>
              <a:rPr lang="en-US" sz="2400" dirty="0" smtClean="0"/>
              <a:t>Overlay web cam locations on Bill Hargrove’s </a:t>
            </a:r>
            <a:r>
              <a:rPr lang="en-US" sz="2400" dirty="0" err="1" smtClean="0"/>
              <a:t>phenocluster</a:t>
            </a:r>
            <a:endParaRPr lang="en-US" sz="2400" dirty="0" smtClean="0"/>
          </a:p>
          <a:p>
            <a:r>
              <a:rPr lang="en-US" sz="2400" dirty="0" smtClean="0"/>
              <a:t>Query all phenology network data within that cluster</a:t>
            </a:r>
          </a:p>
          <a:p>
            <a:r>
              <a:rPr lang="en-US" sz="2400" dirty="0" smtClean="0"/>
              <a:t>Focus on addressing the question of seasonality of plant photosynthesis</a:t>
            </a:r>
          </a:p>
          <a:p>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Issues with using phenology network observations </a:t>
            </a:r>
            <a:r>
              <a:rPr lang="en-US" sz="3600" dirty="0" smtClean="0"/>
              <a:t>(White et al.2009)</a:t>
            </a:r>
            <a:endParaRPr lang="en-US" dirty="0"/>
          </a:p>
        </p:txBody>
      </p:sp>
      <p:sp>
        <p:nvSpPr>
          <p:cNvPr id="3" name="Content Placeholder 2"/>
          <p:cNvSpPr>
            <a:spLocks noGrp="1"/>
          </p:cNvSpPr>
          <p:nvPr>
            <p:ph idx="1"/>
          </p:nvPr>
        </p:nvSpPr>
        <p:spPr>
          <a:xfrm>
            <a:off x="228600" y="1493837"/>
            <a:ext cx="8458200" cy="4525963"/>
          </a:xfrm>
        </p:spPr>
        <p:txBody>
          <a:bodyPr>
            <a:noAutofit/>
          </a:bodyPr>
          <a:lstStyle/>
          <a:p>
            <a:pPr marL="338138" indent="-301625">
              <a:buFont typeface="+mj-lt"/>
              <a:buAutoNum type="arabicPeriod"/>
            </a:pPr>
            <a:r>
              <a:rPr lang="en-US" sz="2400" dirty="0" smtClean="0"/>
              <a:t>variable temporal and spatial coverage within and among networks; </a:t>
            </a:r>
          </a:p>
          <a:p>
            <a:pPr marL="338138" indent="-301625">
              <a:buFont typeface="+mj-lt"/>
              <a:buAutoNum type="arabicPeriod"/>
            </a:pPr>
            <a:r>
              <a:rPr lang="en-US" sz="2400" dirty="0" smtClean="0"/>
              <a:t>species monitored may or may not represent general landscape phenology – the classical point vs. pixel problem in remote sensing assessments in which a single point observation may or may not represent the overall pixel characteristics; </a:t>
            </a:r>
          </a:p>
          <a:p>
            <a:pPr marL="338138" indent="-301625">
              <a:buFont typeface="+mj-lt"/>
              <a:buAutoNum type="arabicPeriod"/>
            </a:pPr>
            <a:r>
              <a:rPr lang="en-US" sz="2400" dirty="0" smtClean="0"/>
              <a:t>different measurement protocols among networks; </a:t>
            </a:r>
          </a:p>
          <a:p>
            <a:pPr marL="338138" indent="-301625">
              <a:buFont typeface="+mj-lt"/>
              <a:buAutoNum type="arabicPeriod"/>
            </a:pPr>
            <a:r>
              <a:rPr lang="en-US" sz="2400" dirty="0" smtClean="0"/>
              <a:t>unknown measurement accuracy and errors in data entry;</a:t>
            </a:r>
          </a:p>
          <a:p>
            <a:pPr marL="338138" indent="-301625">
              <a:buFont typeface="+mj-lt"/>
              <a:buAutoNum type="arabicPeriod"/>
            </a:pPr>
            <a:r>
              <a:rPr lang="en-US" sz="2400" dirty="0" smtClean="0"/>
              <a:t>different phenological stages measured (e.g. leaf vs. bloom phenology and differences in how each stage is defined).</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Validation issues </a:t>
            </a:r>
            <a:r>
              <a:rPr lang="en-US" sz="4400" dirty="0" smtClean="0"/>
              <a:t>(Tan et al. 2011)</a:t>
            </a:r>
            <a:endParaRPr lang="en-US" dirty="0"/>
          </a:p>
        </p:txBody>
      </p:sp>
      <p:sp>
        <p:nvSpPr>
          <p:cNvPr id="3" name="Content Placeholder 2"/>
          <p:cNvSpPr>
            <a:spLocks noGrp="1"/>
          </p:cNvSpPr>
          <p:nvPr>
            <p:ph idx="1"/>
          </p:nvPr>
        </p:nvSpPr>
        <p:spPr>
          <a:xfrm>
            <a:off x="457200" y="1600200"/>
            <a:ext cx="8077200" cy="4525963"/>
          </a:xfrm>
        </p:spPr>
        <p:txBody>
          <a:bodyPr>
            <a:normAutofit fontScale="85000" lnSpcReduction="10000"/>
          </a:bodyPr>
          <a:lstStyle/>
          <a:p>
            <a:pPr marL="55563" indent="-19050">
              <a:buNone/>
            </a:pPr>
            <a:r>
              <a:rPr lang="en-US" dirty="0" smtClean="0"/>
              <a:t>“However, validating phenology metrics derived from moderate or coarse resolution satellite data product is difficult due to the scale-mismatch with ground observations as well as vegetation heterogeneity. Vegetation is rarely uniform at the scale of MODIS resolution, while field observations normally indentify the timing of the budburst or flowering for one or a few plants at each validation site. </a:t>
            </a:r>
            <a:r>
              <a:rPr lang="en-US" b="1" dirty="0" smtClean="0"/>
              <a:t>The relationship between observed phenology events and the average vegetation phenology status over the spatial coverage of the MODIS pixel are usually not quantitatively assessed.”</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5410200" cy="3048000"/>
          </a:xfrm>
        </p:spPr>
        <p:txBody>
          <a:bodyPr/>
          <a:lstStyle/>
          <a:p>
            <a:r>
              <a:rPr lang="en-US" dirty="0" smtClean="0"/>
              <a:t>Second season issues</a:t>
            </a:r>
            <a:endParaRPr lang="en-US" dirty="0"/>
          </a:p>
        </p:txBody>
      </p:sp>
      <p:sp>
        <p:nvSpPr>
          <p:cNvPr id="58370" name="AutoShape 2" descr="https://encrypted-tbn2.google.com/images?q=tbn:ANd9GcTokk2ykvi6XVbMuskAeZ5dwyvdWObNnWJTON7vGV-VRCRq1X1ZBg"/>
          <p:cNvSpPr>
            <a:spLocks noChangeAspect="1" noChangeArrowheads="1"/>
          </p:cNvSpPr>
          <p:nvPr/>
        </p:nvSpPr>
        <p:spPr bwMode="auto">
          <a:xfrm>
            <a:off x="155575" y="-700088"/>
            <a:ext cx="1704975" cy="1466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https://encrypted-tbn2.google.com/images?q=tbn:ANd9GcTokk2ykvi6XVbMuskAeZ5dwyvdWObNnWJTON7vGV-VRCRq1X1ZBg"/>
          <p:cNvSpPr>
            <a:spLocks noChangeAspect="1" noChangeArrowheads="1"/>
          </p:cNvSpPr>
          <p:nvPr/>
        </p:nvSpPr>
        <p:spPr bwMode="auto">
          <a:xfrm>
            <a:off x="155575" y="-700088"/>
            <a:ext cx="1704975" cy="1466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warning.jpg"/>
          <p:cNvPicPr>
            <a:picLocks noChangeAspect="1"/>
          </p:cNvPicPr>
          <p:nvPr/>
        </p:nvPicPr>
        <p:blipFill>
          <a:blip r:embed="rId2" cstate="print"/>
          <a:stretch>
            <a:fillRect/>
          </a:stretch>
        </p:blipFill>
        <p:spPr>
          <a:xfrm>
            <a:off x="5856410" y="1828800"/>
            <a:ext cx="2925640" cy="2514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aphicFrame>
        <p:nvGraphicFramePr>
          <p:cNvPr id="863236" name="Object 4"/>
          <p:cNvGraphicFramePr>
            <a:graphicFrameLocks noChangeAspect="1"/>
          </p:cNvGraphicFramePr>
          <p:nvPr/>
        </p:nvGraphicFramePr>
        <p:xfrm>
          <a:off x="233135" y="2579710"/>
          <a:ext cx="5024666" cy="4049690"/>
        </p:xfrm>
        <a:graphic>
          <a:graphicData uri="http://schemas.openxmlformats.org/presentationml/2006/ole">
            <mc:AlternateContent xmlns:mc="http://schemas.openxmlformats.org/markup-compatibility/2006">
              <mc:Choice xmlns:v="urn:schemas-microsoft-com:vml" Requires="v">
                <p:oleObj spid="_x0000_s1027" name="Document" r:id="rId5" imgW="3544824" imgH="2581656" progId="Word.Document.8">
                  <p:embed/>
                </p:oleObj>
              </mc:Choice>
              <mc:Fallback>
                <p:oleObj name="Document" r:id="rId5" imgW="3544824" imgH="2581656"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135" y="2579710"/>
                        <a:ext cx="5024666" cy="4049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3237" name="Text Box 5"/>
          <p:cNvSpPr txBox="1">
            <a:spLocks noChangeArrowheads="1"/>
          </p:cNvSpPr>
          <p:nvPr/>
        </p:nvSpPr>
        <p:spPr bwMode="auto">
          <a:xfrm>
            <a:off x="5200650" y="2667000"/>
            <a:ext cx="3638550" cy="4031873"/>
          </a:xfrm>
          <a:prstGeom prst="rect">
            <a:avLst/>
          </a:prstGeom>
          <a:solidFill>
            <a:schemeClr val="accent1">
              <a:lumMod val="50000"/>
            </a:schemeClr>
          </a:solidFill>
          <a:ln w="9525">
            <a:noFill/>
            <a:miter lim="800000"/>
            <a:headEnd/>
            <a:tailEnd/>
          </a:ln>
          <a:effectLst/>
        </p:spPr>
        <p:txBody>
          <a:bodyPr wrap="square">
            <a:spAutoFit/>
          </a:bodyPr>
          <a:lstStyle/>
          <a:p>
            <a:pPr marL="457200" indent="-457200" eaLnBrk="0" hangingPunct="0">
              <a:buFont typeface="Arial" charset="0"/>
              <a:buAutoNum type="arabicPeriod"/>
            </a:pPr>
            <a:r>
              <a:rPr lang="en-US" sz="1600" b="0" dirty="0">
                <a:solidFill>
                  <a:schemeClr val="accent2"/>
                </a:solidFill>
                <a:ea typeface="ＭＳ Ｐゴシック" pitchFamily="1" charset="-128"/>
              </a:rPr>
              <a:t>Beginning of season</a:t>
            </a:r>
            <a:endParaRPr lang="en-US" sz="1600" b="0" dirty="0">
              <a:ea typeface="ＭＳ Ｐゴシック" pitchFamily="1" charset="-128"/>
            </a:endParaRPr>
          </a:p>
          <a:p>
            <a:pPr marL="457200" indent="-457200" eaLnBrk="0" hangingPunct="0">
              <a:buFont typeface="Arial" charset="0"/>
              <a:buAutoNum type="arabicPeriod"/>
            </a:pPr>
            <a:r>
              <a:rPr lang="en-US" sz="1600" b="0" dirty="0">
                <a:solidFill>
                  <a:schemeClr val="accent2"/>
                </a:solidFill>
                <a:ea typeface="ＭＳ Ｐゴシック" pitchFamily="1" charset="-128"/>
              </a:rPr>
              <a:t>End of season</a:t>
            </a:r>
            <a:endParaRPr lang="en-US" sz="1600" b="0" dirty="0">
              <a:ea typeface="ＭＳ Ｐゴシック" pitchFamily="1" charset="-128"/>
            </a:endParaRPr>
          </a:p>
          <a:p>
            <a:pPr marL="457200" indent="-457200" eaLnBrk="0" hangingPunct="0">
              <a:buFont typeface="Arial" charset="0"/>
              <a:buAutoNum type="arabicPeriod"/>
            </a:pPr>
            <a:r>
              <a:rPr lang="en-US" sz="1600" b="0" dirty="0">
                <a:solidFill>
                  <a:schemeClr val="accent2"/>
                </a:solidFill>
                <a:ea typeface="ＭＳ Ｐゴシック" pitchFamily="1" charset="-128"/>
              </a:rPr>
              <a:t>Length of season</a:t>
            </a:r>
            <a:endParaRPr lang="en-US" sz="1600" b="0" dirty="0">
              <a:ea typeface="ＭＳ Ｐゴシック" pitchFamily="1" charset="-128"/>
            </a:endParaRPr>
          </a:p>
          <a:p>
            <a:pPr marL="457200" indent="-457200" eaLnBrk="0" hangingPunct="0">
              <a:buFont typeface="Arial" charset="0"/>
              <a:buAutoNum type="arabicPeriod"/>
            </a:pPr>
            <a:r>
              <a:rPr lang="en-US" sz="1600" b="0" dirty="0">
                <a:solidFill>
                  <a:schemeClr val="tx2"/>
                </a:solidFill>
                <a:ea typeface="ＭＳ Ｐゴシック" pitchFamily="1" charset="-128"/>
              </a:rPr>
              <a:t>Base value</a:t>
            </a:r>
            <a:endParaRPr lang="en-US" sz="1600" b="0" dirty="0">
              <a:ea typeface="ＭＳ Ｐゴシック" pitchFamily="1" charset="-128"/>
            </a:endParaRPr>
          </a:p>
          <a:p>
            <a:pPr marL="457200" indent="-457200" eaLnBrk="0" hangingPunct="0">
              <a:buFont typeface="Arial" charset="0"/>
              <a:buAutoNum type="arabicPeriod"/>
            </a:pPr>
            <a:r>
              <a:rPr lang="en-US" sz="1600" b="0" dirty="0">
                <a:solidFill>
                  <a:schemeClr val="accent2"/>
                </a:solidFill>
                <a:ea typeface="ＭＳ Ｐゴシック" pitchFamily="1" charset="-128"/>
              </a:rPr>
              <a:t>Peak time</a:t>
            </a:r>
            <a:r>
              <a:rPr lang="en-US" sz="1600" b="0" dirty="0">
                <a:ea typeface="ＭＳ Ｐゴシック" pitchFamily="1" charset="-128"/>
              </a:rPr>
              <a:t> </a:t>
            </a:r>
          </a:p>
          <a:p>
            <a:pPr marL="457200" indent="-457200" eaLnBrk="0" hangingPunct="0">
              <a:buFont typeface="Arial" charset="0"/>
              <a:buAutoNum type="arabicPeriod"/>
            </a:pPr>
            <a:r>
              <a:rPr lang="en-US" sz="1600" b="0" dirty="0">
                <a:solidFill>
                  <a:schemeClr val="tx2"/>
                </a:solidFill>
                <a:ea typeface="ＭＳ Ｐゴシック" pitchFamily="1" charset="-128"/>
              </a:rPr>
              <a:t>Peak value</a:t>
            </a:r>
          </a:p>
          <a:p>
            <a:pPr marL="457200" indent="-457200" eaLnBrk="0" hangingPunct="0">
              <a:buFont typeface="Arial" charset="0"/>
              <a:buAutoNum type="arabicPeriod"/>
            </a:pPr>
            <a:r>
              <a:rPr lang="en-US" sz="1600" b="0" dirty="0">
                <a:solidFill>
                  <a:schemeClr val="tx2"/>
                </a:solidFill>
                <a:ea typeface="ＭＳ Ｐゴシック" pitchFamily="1" charset="-128"/>
              </a:rPr>
              <a:t>Amplitude</a:t>
            </a:r>
            <a:endParaRPr lang="en-US" sz="1600" b="0" dirty="0">
              <a:solidFill>
                <a:srgbClr val="008040"/>
              </a:solidFill>
              <a:ea typeface="ＭＳ Ｐゴシック" pitchFamily="1" charset="-128"/>
            </a:endParaRPr>
          </a:p>
          <a:p>
            <a:pPr marL="457200" indent="-457200" eaLnBrk="0" hangingPunct="0">
              <a:buFont typeface="Arial" charset="0"/>
              <a:buAutoNum type="arabicPeriod"/>
            </a:pPr>
            <a:r>
              <a:rPr lang="en-US" sz="1600" b="0" dirty="0">
                <a:ea typeface="ＭＳ Ｐゴシック" pitchFamily="1" charset="-128"/>
              </a:rPr>
              <a:t>Left derivative</a:t>
            </a:r>
          </a:p>
          <a:p>
            <a:pPr marL="457200" indent="-457200" eaLnBrk="0" hangingPunct="0">
              <a:buFont typeface="Arial" charset="0"/>
              <a:buAutoNum type="arabicPeriod"/>
            </a:pPr>
            <a:r>
              <a:rPr lang="en-US" sz="1600" b="0" dirty="0">
                <a:ea typeface="ＭＳ Ｐゴシック" pitchFamily="1" charset="-128"/>
              </a:rPr>
              <a:t>Right derivative</a:t>
            </a:r>
          </a:p>
          <a:p>
            <a:pPr marL="457200" indent="-457200" eaLnBrk="0" hangingPunct="0">
              <a:buFont typeface="Arial" charset="0"/>
              <a:buAutoNum type="arabicPeriod"/>
            </a:pPr>
            <a:r>
              <a:rPr lang="en-US" sz="1600" b="0" dirty="0">
                <a:ea typeface="ＭＳ Ｐゴシック" pitchFamily="1" charset="-128"/>
              </a:rPr>
              <a:t>Integral over season - absolute</a:t>
            </a:r>
          </a:p>
          <a:p>
            <a:pPr marL="457200" indent="-457200" eaLnBrk="0" hangingPunct="0">
              <a:buFont typeface="Arial" charset="0"/>
              <a:buAutoNum type="arabicPeriod"/>
            </a:pPr>
            <a:r>
              <a:rPr lang="en-US" sz="1600" b="0" dirty="0">
                <a:ea typeface="ＭＳ Ｐゴシック" pitchFamily="1" charset="-128"/>
              </a:rPr>
              <a:t>Integral over season - scaled </a:t>
            </a:r>
          </a:p>
          <a:p>
            <a:pPr marL="457200" indent="-457200" eaLnBrk="0" hangingPunct="0">
              <a:buFont typeface="Arial" charset="0"/>
              <a:buAutoNum type="arabicPeriod"/>
            </a:pPr>
            <a:r>
              <a:rPr lang="en-US" sz="1600" b="0" dirty="0">
                <a:solidFill>
                  <a:schemeClr val="tx2"/>
                </a:solidFill>
                <a:ea typeface="ＭＳ Ｐゴシック" pitchFamily="1" charset="-128"/>
              </a:rPr>
              <a:t>Maximum value</a:t>
            </a:r>
          </a:p>
          <a:p>
            <a:pPr marL="457200" indent="-457200" eaLnBrk="0" hangingPunct="0">
              <a:buFont typeface="Arial" charset="0"/>
              <a:buAutoNum type="arabicPeriod"/>
            </a:pPr>
            <a:r>
              <a:rPr lang="en-US" sz="1600" b="0" dirty="0">
                <a:solidFill>
                  <a:schemeClr val="tx2"/>
                </a:solidFill>
                <a:ea typeface="ＭＳ Ｐゴシック" pitchFamily="1" charset="-128"/>
              </a:rPr>
              <a:t>Minimum value</a:t>
            </a:r>
          </a:p>
          <a:p>
            <a:pPr marL="457200" indent="-457200" eaLnBrk="0" hangingPunct="0">
              <a:buFont typeface="Arial" charset="0"/>
              <a:buAutoNum type="arabicPeriod"/>
            </a:pPr>
            <a:r>
              <a:rPr lang="en-US" sz="1600" b="0" dirty="0">
                <a:solidFill>
                  <a:schemeClr val="tx2"/>
                </a:solidFill>
                <a:ea typeface="ＭＳ Ｐゴシック" pitchFamily="1" charset="-128"/>
              </a:rPr>
              <a:t>Mean value</a:t>
            </a:r>
          </a:p>
          <a:p>
            <a:pPr marL="457200" indent="-457200" eaLnBrk="0" hangingPunct="0">
              <a:buFont typeface="Arial" charset="0"/>
              <a:buAutoNum type="arabicPeriod"/>
            </a:pPr>
            <a:r>
              <a:rPr lang="en-US" sz="1600" b="0" dirty="0">
                <a:solidFill>
                  <a:schemeClr val="tx2"/>
                </a:solidFill>
                <a:ea typeface="ＭＳ Ｐゴシック" pitchFamily="1" charset="-128"/>
              </a:rPr>
              <a:t>Root Mean Square Error</a:t>
            </a:r>
            <a:endParaRPr lang="en-US" sz="1600" b="0" dirty="0">
              <a:ea typeface="ＭＳ Ｐゴシック" pitchFamily="1" charset="-128"/>
            </a:endParaRPr>
          </a:p>
          <a:p>
            <a:pPr marL="457200" indent="-457200" eaLnBrk="0" hangingPunct="0">
              <a:buFont typeface="Arial" charset="0"/>
              <a:buAutoNum type="arabicPeriod"/>
            </a:pPr>
            <a:endParaRPr lang="en-US" sz="1600" b="0" dirty="0">
              <a:ea typeface="ＭＳ Ｐゴシック" pitchFamily="1" charset="-128"/>
            </a:endParaRPr>
          </a:p>
        </p:txBody>
      </p:sp>
      <p:pic>
        <p:nvPicPr>
          <p:cNvPr id="3075" name="Picture 3"/>
          <p:cNvPicPr>
            <a:picLocks noChangeAspect="1" noChangeArrowheads="1"/>
          </p:cNvPicPr>
          <p:nvPr/>
        </p:nvPicPr>
        <p:blipFill>
          <a:blip r:embed="rId7" cstate="print"/>
          <a:srcRect/>
          <a:stretch>
            <a:fillRect/>
          </a:stretch>
        </p:blipFill>
        <p:spPr bwMode="auto">
          <a:xfrm>
            <a:off x="1676400" y="20108"/>
            <a:ext cx="6186488" cy="2592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55191</TotalTime>
  <Words>744</Words>
  <Application>Microsoft Office PowerPoint</Application>
  <PresentationFormat>On-screen Show (4:3)</PresentationFormat>
  <Paragraphs>85</Paragraphs>
  <Slides>19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Technic</vt:lpstr>
      <vt:lpstr>Document</vt:lpstr>
      <vt:lpstr>What’s new since 2012</vt:lpstr>
      <vt:lpstr>What’s the same since 2012</vt:lpstr>
      <vt:lpstr>PowerPoint Presentation</vt:lpstr>
      <vt:lpstr>PowerPoint Presentation</vt:lpstr>
      <vt:lpstr>Site selection recommendations </vt:lpstr>
      <vt:lpstr>Issues with using phenology network observations (White et al.2009)</vt:lpstr>
      <vt:lpstr>Validation issues (Tan et al. 2011)</vt:lpstr>
      <vt:lpstr>Second season issues</vt:lpstr>
      <vt:lpstr>PowerPoint Presentation</vt:lpstr>
      <vt:lpstr>Timesat 2nd season</vt:lpstr>
      <vt:lpstr>MODIS for NACP project:  Helping NACP investigators better utilize MODIS data products</vt:lpstr>
      <vt:lpstr>MODIS for NACP project:  Helping NACP investigators better utilize MODIS data products</vt:lpstr>
      <vt:lpstr>PowerPoint Presentation</vt:lpstr>
      <vt:lpstr>Southern Brazil</vt:lpstr>
      <vt:lpstr>PowerPoint Presentation</vt:lpstr>
      <vt:lpstr>PowerPoint Presentation</vt:lpstr>
      <vt:lpstr>PowerPoint Presentation</vt:lpstr>
      <vt:lpstr>2001 second season predicted with climate: Isothermality, precip in warmest quarter  </vt:lpstr>
      <vt:lpstr>Conclusion</vt:lpstr>
    </vt:vector>
  </TitlesOfParts>
  <Company>United States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AmericaView</dc:title>
  <dc:creator>morisettej</dc:creator>
  <cp:lastModifiedBy>sceuser</cp:lastModifiedBy>
  <cp:revision>131</cp:revision>
  <dcterms:created xsi:type="dcterms:W3CDTF">2011-10-14T13:58:51Z</dcterms:created>
  <dcterms:modified xsi:type="dcterms:W3CDTF">2012-09-14T15:22:26Z</dcterms:modified>
</cp:coreProperties>
</file>